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Lst>
  <p:sldSz cy="5143500" cx="9144000"/>
  <p:notesSz cx="6858000" cy="9144000"/>
  <p:embeddedFontLst>
    <p:embeddedFont>
      <p:font typeface="Lato"/>
      <p:regular r:id="rId31"/>
      <p:bold r:id="rId32"/>
      <p:italic r:id="rId33"/>
      <p:boldItalic r:id="rId34"/>
    </p:embeddedFont>
    <p:embeddedFont>
      <p:font typeface="Lora"/>
      <p:regular r:id="rId35"/>
      <p:bold r:id="rId36"/>
      <p:italic r:id="rId37"/>
      <p:boldItalic r:id="rId38"/>
    </p:embeddedFont>
    <p:embeddedFont>
      <p:font typeface="Quattrocento Sans"/>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78A7314-CCB7-4E45-A66C-75847495294D}">
  <a:tblStyle styleId="{C78A7314-CCB7-4E45-A66C-75847495294D}"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QuattrocentoSans-bold.fntdata"/><Relationship Id="rId20" Type="http://schemas.openxmlformats.org/officeDocument/2006/relationships/slide" Target="slides/slide14.xml"/><Relationship Id="rId42" Type="http://schemas.openxmlformats.org/officeDocument/2006/relationships/font" Target="fonts/QuattrocentoSans-boldItalic.fntdata"/><Relationship Id="rId41" Type="http://schemas.openxmlformats.org/officeDocument/2006/relationships/font" Target="fonts/QuattrocentoSans-italic.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Lato-regular.fntdata"/><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Lato-italic.fntdata"/><Relationship Id="rId10" Type="http://schemas.openxmlformats.org/officeDocument/2006/relationships/slide" Target="slides/slide4.xml"/><Relationship Id="rId32" Type="http://schemas.openxmlformats.org/officeDocument/2006/relationships/font" Target="fonts/Lato-bold.fntdata"/><Relationship Id="rId13" Type="http://schemas.openxmlformats.org/officeDocument/2006/relationships/slide" Target="slides/slide7.xml"/><Relationship Id="rId35" Type="http://schemas.openxmlformats.org/officeDocument/2006/relationships/font" Target="fonts/Lora-regular.fntdata"/><Relationship Id="rId12" Type="http://schemas.openxmlformats.org/officeDocument/2006/relationships/slide" Target="slides/slide6.xml"/><Relationship Id="rId34" Type="http://schemas.openxmlformats.org/officeDocument/2006/relationships/font" Target="fonts/Lato-boldItalic.fntdata"/><Relationship Id="rId15" Type="http://schemas.openxmlformats.org/officeDocument/2006/relationships/slide" Target="slides/slide9.xml"/><Relationship Id="rId37" Type="http://schemas.openxmlformats.org/officeDocument/2006/relationships/font" Target="fonts/Lora-italic.fntdata"/><Relationship Id="rId14" Type="http://schemas.openxmlformats.org/officeDocument/2006/relationships/slide" Target="slides/slide8.xml"/><Relationship Id="rId36" Type="http://schemas.openxmlformats.org/officeDocument/2006/relationships/font" Target="fonts/Lora-bold.fntdata"/><Relationship Id="rId17" Type="http://schemas.openxmlformats.org/officeDocument/2006/relationships/slide" Target="slides/slide11.xml"/><Relationship Id="rId39" Type="http://schemas.openxmlformats.org/officeDocument/2006/relationships/font" Target="fonts/QuattrocentoSans-regular.fntdata"/><Relationship Id="rId16" Type="http://schemas.openxmlformats.org/officeDocument/2006/relationships/slide" Target="slides/slide10.xml"/><Relationship Id="rId38" Type="http://schemas.openxmlformats.org/officeDocument/2006/relationships/font" Target="fonts/Lora-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15cc5009cc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115cc5009cc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115cc5009cc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115cc5009cc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115e9856c08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115e9856c08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115e9856c08_0_20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115e9856c08_0_2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115e9856c08_0_22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115e9856c08_0_2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115e9856c08_0_23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115e9856c08_0_2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115e9856c08_0_25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115e9856c08_0_2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rgbClr val="595959"/>
              </a:buClr>
              <a:buSzPts val="1200"/>
              <a:buChar char="●"/>
            </a:pPr>
            <a:r>
              <a:rPr lang="en" sz="1200">
                <a:solidFill>
                  <a:srgbClr val="595959"/>
                </a:solidFill>
              </a:rPr>
              <a:t>VR World &amp; Real World</a:t>
            </a:r>
            <a:endParaRPr sz="1200">
              <a:solidFill>
                <a:srgbClr val="595959"/>
              </a:solidFill>
            </a:endParaRPr>
          </a:p>
          <a:p>
            <a:pPr indent="-304800" lvl="0" marL="457200" rtl="0" algn="l">
              <a:lnSpc>
                <a:spcPct val="115000"/>
              </a:lnSpc>
              <a:spcBef>
                <a:spcPts val="0"/>
              </a:spcBef>
              <a:spcAft>
                <a:spcPts val="0"/>
              </a:spcAft>
              <a:buClr>
                <a:srgbClr val="595959"/>
              </a:buClr>
              <a:buSzPts val="1200"/>
              <a:buChar char="●"/>
            </a:pPr>
            <a:r>
              <a:rPr lang="en" sz="1200">
                <a:solidFill>
                  <a:srgbClr val="595959"/>
                </a:solidFill>
              </a:rPr>
              <a:t>VR World let players to fix adjunct module in the “Space”</a:t>
            </a:r>
            <a:endParaRPr sz="1200">
              <a:solidFill>
                <a:srgbClr val="595959"/>
              </a:solidFill>
            </a:endParaRPr>
          </a:p>
          <a:p>
            <a:pPr indent="-304800" lvl="0" marL="457200" rtl="0" algn="l">
              <a:lnSpc>
                <a:spcPct val="115000"/>
              </a:lnSpc>
              <a:spcBef>
                <a:spcPts val="0"/>
              </a:spcBef>
              <a:spcAft>
                <a:spcPts val="0"/>
              </a:spcAft>
              <a:buClr>
                <a:srgbClr val="595959"/>
              </a:buClr>
              <a:buSzPts val="1200"/>
              <a:buChar char="●"/>
            </a:pPr>
            <a:r>
              <a:rPr lang="en" sz="1200">
                <a:solidFill>
                  <a:srgbClr val="595959"/>
                </a:solidFill>
              </a:rPr>
              <a:t>Real World Prop to control the ship, Passthrough Camera with AR feature to enhance the control</a:t>
            </a:r>
            <a:endParaRPr sz="1200">
              <a:solidFill>
                <a:srgbClr val="595959"/>
              </a:solidFill>
            </a:endParaRPr>
          </a:p>
          <a:p>
            <a:pPr indent="-304800" lvl="0" marL="457200" rtl="0" algn="l">
              <a:lnSpc>
                <a:spcPct val="115000"/>
              </a:lnSpc>
              <a:spcBef>
                <a:spcPts val="0"/>
              </a:spcBef>
              <a:spcAft>
                <a:spcPts val="0"/>
              </a:spcAft>
              <a:buClr>
                <a:srgbClr val="595959"/>
              </a:buClr>
              <a:buSzPts val="1200"/>
              <a:buChar char="●"/>
            </a:pPr>
            <a:r>
              <a:rPr lang="en" sz="1200">
                <a:solidFill>
                  <a:srgbClr val="595959"/>
                </a:solidFill>
              </a:rPr>
              <a:t>Surrounding Screen to show the Space</a:t>
            </a:r>
            <a:endParaRPr sz="70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115e9856c08_0_26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115e9856c08_0_2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Clr>
                <a:srgbClr val="595959"/>
              </a:buClr>
              <a:buSzPts val="1600"/>
              <a:buChar char="●"/>
            </a:pPr>
            <a:r>
              <a:rPr lang="en" sz="1600">
                <a:solidFill>
                  <a:srgbClr val="595959"/>
                </a:solidFill>
              </a:rPr>
              <a:t>Based on situation</a:t>
            </a:r>
            <a:endParaRPr sz="1600">
              <a:solidFill>
                <a:srgbClr val="595959"/>
              </a:solidFill>
            </a:endParaRPr>
          </a:p>
          <a:p>
            <a:pPr indent="-330200" lvl="1" marL="914400" rtl="0" algn="l">
              <a:lnSpc>
                <a:spcPct val="115000"/>
              </a:lnSpc>
              <a:spcBef>
                <a:spcPts val="0"/>
              </a:spcBef>
              <a:spcAft>
                <a:spcPts val="0"/>
              </a:spcAft>
              <a:buClr>
                <a:srgbClr val="595959"/>
              </a:buClr>
              <a:buSzPts val="1600"/>
              <a:buChar char="○"/>
            </a:pPr>
            <a:r>
              <a:rPr lang="en" sz="1600">
                <a:solidFill>
                  <a:srgbClr val="595959"/>
                </a:solidFill>
              </a:rPr>
              <a:t>What is the event?</a:t>
            </a:r>
            <a:endParaRPr sz="1600">
              <a:solidFill>
                <a:srgbClr val="595959"/>
              </a:solidFill>
            </a:endParaRPr>
          </a:p>
          <a:p>
            <a:pPr indent="-330200" lvl="1" marL="914400" rtl="0" algn="l">
              <a:lnSpc>
                <a:spcPct val="115000"/>
              </a:lnSpc>
              <a:spcBef>
                <a:spcPts val="0"/>
              </a:spcBef>
              <a:spcAft>
                <a:spcPts val="0"/>
              </a:spcAft>
              <a:buClr>
                <a:srgbClr val="595959"/>
              </a:buClr>
              <a:buSzPts val="1600"/>
              <a:buChar char="○"/>
            </a:pPr>
            <a:r>
              <a:rPr lang="en" sz="1600">
                <a:solidFill>
                  <a:srgbClr val="595959"/>
                </a:solidFill>
              </a:rPr>
              <a:t>What module is available?</a:t>
            </a:r>
            <a:endParaRPr sz="1600">
              <a:solidFill>
                <a:srgbClr val="595959"/>
              </a:solidFill>
            </a:endParaRPr>
          </a:p>
          <a:p>
            <a:pPr indent="-330200" lvl="1" marL="914400" rtl="0" algn="l">
              <a:lnSpc>
                <a:spcPct val="115000"/>
              </a:lnSpc>
              <a:spcBef>
                <a:spcPts val="0"/>
              </a:spcBef>
              <a:spcAft>
                <a:spcPts val="0"/>
              </a:spcAft>
              <a:buClr>
                <a:srgbClr val="595959"/>
              </a:buClr>
              <a:buSzPts val="1600"/>
              <a:buChar char="○"/>
            </a:pPr>
            <a:r>
              <a:rPr lang="en" sz="1600">
                <a:solidFill>
                  <a:srgbClr val="595959"/>
                </a:solidFill>
              </a:rPr>
              <a:t>What will different actions cause?</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115e9856c08_0_27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115e9856c08_0_2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115e9856c08_0_2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115e9856c08_0_2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115bee01d2f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115bee01d2f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feature they are offering</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115e9856c08_0_2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115e9856c08_0_2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115e9856c08_0_2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115e9856c08_0_2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115e9856c08_0_3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115e9856c08_0_3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115e9856c08_0_3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115e9856c08_0_3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115e9856c08_0_3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115e9856c08_0_3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115ac83c472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115ac83c472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115e9856c08_0_3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115e9856c08_0_3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1153bb5ad6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1153bb5ad6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1153bb5ad6c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1153bb5ad6c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115cc5009cc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115cc5009cc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1153bb5ad6c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1153bb5ad6c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115cc5009cc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115cc5009cc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letely blank">
  <p:cSld name="BLANK_1">
    <p:spTree>
      <p:nvGrpSpPr>
        <p:cNvPr id="50" name="Shape 50"/>
        <p:cNvGrpSpPr/>
        <p:nvPr/>
      </p:nvGrpSpPr>
      <p:grpSpPr>
        <a:xfrm>
          <a:off x="0" y="0"/>
          <a:ext cx="0" cy="0"/>
          <a:chOff x="0" y="0"/>
          <a:chExt cx="0" cy="0"/>
        </a:xfrm>
      </p:grpSpPr>
      <p:sp>
        <p:nvSpPr>
          <p:cNvPr id="51" name="Google Shape;51;p13"/>
          <p:cNvSpPr txBox="1"/>
          <p:nvPr>
            <p:ph idx="12" type="sldNum"/>
          </p:nvPr>
        </p:nvSpPr>
        <p:spPr>
          <a:xfrm>
            <a:off x="8543227" y="4749851"/>
            <a:ext cx="548700" cy="393600"/>
          </a:xfrm>
          <a:prstGeom prst="rect">
            <a:avLst/>
          </a:prstGeom>
        </p:spPr>
        <p:txBody>
          <a:bodyPr anchorCtr="0" anchor="t"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_1">
    <p:spTree>
      <p:nvGrpSpPr>
        <p:cNvPr id="52" name="Shape 52"/>
        <p:cNvGrpSpPr/>
        <p:nvPr/>
      </p:nvGrpSpPr>
      <p:grpSpPr>
        <a:xfrm>
          <a:off x="0" y="0"/>
          <a:ext cx="0" cy="0"/>
          <a:chOff x="0" y="0"/>
          <a:chExt cx="0" cy="0"/>
        </a:xfrm>
      </p:grpSpPr>
      <p:sp>
        <p:nvSpPr>
          <p:cNvPr id="53" name="Google Shape;53;p14"/>
          <p:cNvSpPr txBox="1"/>
          <p:nvPr>
            <p:ph type="ctrTitle"/>
          </p:nvPr>
        </p:nvSpPr>
        <p:spPr>
          <a:xfrm>
            <a:off x="996630" y="2003888"/>
            <a:ext cx="4523700" cy="1159800"/>
          </a:xfrm>
          <a:prstGeom prst="rect">
            <a:avLst/>
          </a:prstGeom>
        </p:spPr>
        <p:txBody>
          <a:bodyPr anchorCtr="0" anchor="b" bIns="91425" lIns="91425" spcFirstLastPara="1" rIns="91425" wrap="square" tIns="91425">
            <a:norm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cxnSp>
        <p:nvCxnSpPr>
          <p:cNvPr id="54" name="Google Shape;54;p14"/>
          <p:cNvCxnSpPr/>
          <p:nvPr/>
        </p:nvCxnSpPr>
        <p:spPr>
          <a:xfrm>
            <a:off x="-6025" y="3676512"/>
            <a:ext cx="9162000" cy="0"/>
          </a:xfrm>
          <a:prstGeom prst="straightConnector1">
            <a:avLst/>
          </a:prstGeom>
          <a:noFill/>
          <a:ln cap="flat" cmpd="sng" w="9525">
            <a:solidFill>
              <a:srgbClr val="000000"/>
            </a:solidFill>
            <a:prstDash val="solid"/>
            <a:round/>
            <a:headEnd len="med" w="med" type="none"/>
            <a:tailEnd len="med" w="med" type="none"/>
          </a:ln>
        </p:spPr>
      </p:cxnSp>
      <p:sp>
        <p:nvSpPr>
          <p:cNvPr id="55" name="Google Shape;55;p14"/>
          <p:cNvSpPr/>
          <p:nvPr/>
        </p:nvSpPr>
        <p:spPr>
          <a:xfrm>
            <a:off x="1117950" y="3393000"/>
            <a:ext cx="567000" cy="567000"/>
          </a:xfrm>
          <a:prstGeom prst="ellipse">
            <a:avLst/>
          </a:prstGeom>
          <a:solidFill>
            <a:srgbClr val="FFCD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56" name="Shape 56"/>
        <p:cNvGrpSpPr/>
        <p:nvPr/>
      </p:nvGrpSpPr>
      <p:grpSpPr>
        <a:xfrm>
          <a:off x="0" y="0"/>
          <a:ext cx="0" cy="0"/>
          <a:chOff x="0" y="0"/>
          <a:chExt cx="0" cy="0"/>
        </a:xfrm>
      </p:grpSpPr>
      <p:sp>
        <p:nvSpPr>
          <p:cNvPr id="57" name="Google Shape;57;p15"/>
          <p:cNvSpPr txBox="1"/>
          <p:nvPr>
            <p:ph type="title"/>
          </p:nvPr>
        </p:nvSpPr>
        <p:spPr>
          <a:xfrm>
            <a:off x="1381250" y="922668"/>
            <a:ext cx="3878400" cy="435600"/>
          </a:xfrm>
          <a:prstGeom prst="rect">
            <a:avLst/>
          </a:prstGeom>
        </p:spPr>
        <p:txBody>
          <a:bodyPr anchorCtr="0" anchor="ctr"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8" name="Google Shape;58;p15"/>
          <p:cNvSpPr txBox="1"/>
          <p:nvPr>
            <p:ph idx="1" type="body"/>
          </p:nvPr>
        </p:nvSpPr>
        <p:spPr>
          <a:xfrm>
            <a:off x="1381250" y="1651075"/>
            <a:ext cx="2334000" cy="3122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59" name="Google Shape;59;p15"/>
          <p:cNvSpPr txBox="1"/>
          <p:nvPr>
            <p:ph idx="2" type="body"/>
          </p:nvPr>
        </p:nvSpPr>
        <p:spPr>
          <a:xfrm>
            <a:off x="3834912" y="1651075"/>
            <a:ext cx="2334000" cy="3122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60" name="Google Shape;60;p15"/>
          <p:cNvSpPr txBox="1"/>
          <p:nvPr>
            <p:ph idx="3" type="body"/>
          </p:nvPr>
        </p:nvSpPr>
        <p:spPr>
          <a:xfrm>
            <a:off x="6288573" y="1651075"/>
            <a:ext cx="2334000" cy="3122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cxnSp>
        <p:nvCxnSpPr>
          <p:cNvPr id="61" name="Google Shape;61;p15"/>
          <p:cNvCxnSpPr/>
          <p:nvPr/>
        </p:nvCxnSpPr>
        <p:spPr>
          <a:xfrm>
            <a:off x="0" y="1131725"/>
            <a:ext cx="1375800" cy="0"/>
          </a:xfrm>
          <a:prstGeom prst="straightConnector1">
            <a:avLst/>
          </a:prstGeom>
          <a:noFill/>
          <a:ln cap="flat" cmpd="sng" w="9525">
            <a:solidFill>
              <a:srgbClr val="CCCCCC"/>
            </a:solidFill>
            <a:prstDash val="solid"/>
            <a:round/>
            <a:headEnd len="med" w="med" type="none"/>
            <a:tailEnd len="med" w="med" type="none"/>
          </a:ln>
        </p:spPr>
      </p:cxnSp>
      <p:sp>
        <p:nvSpPr>
          <p:cNvPr id="62" name="Google Shape;62;p15"/>
          <p:cNvSpPr/>
          <p:nvPr/>
        </p:nvSpPr>
        <p:spPr>
          <a:xfrm>
            <a:off x="817475" y="928767"/>
            <a:ext cx="405900" cy="405900"/>
          </a:xfrm>
          <a:prstGeom prst="ellipse">
            <a:avLst/>
          </a:prstGeom>
          <a:solidFill>
            <a:srgbClr val="FFCD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3" name="Google Shape;63;p15"/>
          <p:cNvCxnSpPr/>
          <p:nvPr/>
        </p:nvCxnSpPr>
        <p:spPr>
          <a:xfrm>
            <a:off x="5265650" y="1131725"/>
            <a:ext cx="3878400" cy="0"/>
          </a:xfrm>
          <a:prstGeom prst="straightConnector1">
            <a:avLst/>
          </a:prstGeom>
          <a:noFill/>
          <a:ln cap="flat" cmpd="sng" w="9525">
            <a:solidFill>
              <a:srgbClr val="CCCCCC"/>
            </a:solidFill>
            <a:prstDash val="solid"/>
            <a:round/>
            <a:headEnd len="med" w="med" type="none"/>
            <a:tailEnd len="med" w="med" type="none"/>
          </a:ln>
        </p:spPr>
      </p:cxnSp>
      <p:sp>
        <p:nvSpPr>
          <p:cNvPr id="64" name="Google Shape;64;p15"/>
          <p:cNvSpPr txBox="1"/>
          <p:nvPr>
            <p:ph idx="12" type="sldNum"/>
          </p:nvPr>
        </p:nvSpPr>
        <p:spPr>
          <a:xfrm>
            <a:off x="8543227" y="4749851"/>
            <a:ext cx="548700" cy="393600"/>
          </a:xfrm>
          <a:prstGeom prst="rect">
            <a:avLst/>
          </a:prstGeom>
        </p:spPr>
        <p:txBody>
          <a:bodyPr anchorCtr="0" anchor="t"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p:cSld name="TITLE_AND_BODY_1">
    <p:spTree>
      <p:nvGrpSpPr>
        <p:cNvPr id="65" name="Shape 65"/>
        <p:cNvGrpSpPr/>
        <p:nvPr/>
      </p:nvGrpSpPr>
      <p:grpSpPr>
        <a:xfrm>
          <a:off x="0" y="0"/>
          <a:ext cx="0" cy="0"/>
          <a:chOff x="0" y="0"/>
          <a:chExt cx="0" cy="0"/>
        </a:xfrm>
      </p:grpSpPr>
      <p:cxnSp>
        <p:nvCxnSpPr>
          <p:cNvPr id="66" name="Google Shape;66;p16"/>
          <p:cNvCxnSpPr/>
          <p:nvPr/>
        </p:nvCxnSpPr>
        <p:spPr>
          <a:xfrm>
            <a:off x="0" y="1131725"/>
            <a:ext cx="1375800" cy="0"/>
          </a:xfrm>
          <a:prstGeom prst="straightConnector1">
            <a:avLst/>
          </a:prstGeom>
          <a:noFill/>
          <a:ln cap="flat" cmpd="sng" w="9525">
            <a:solidFill>
              <a:srgbClr val="CCCCCC"/>
            </a:solidFill>
            <a:prstDash val="solid"/>
            <a:round/>
            <a:headEnd len="med" w="med" type="none"/>
            <a:tailEnd len="med" w="med" type="none"/>
          </a:ln>
        </p:spPr>
      </p:cxnSp>
      <p:sp>
        <p:nvSpPr>
          <p:cNvPr id="67" name="Google Shape;67;p16"/>
          <p:cNvSpPr/>
          <p:nvPr/>
        </p:nvSpPr>
        <p:spPr>
          <a:xfrm>
            <a:off x="817475" y="928767"/>
            <a:ext cx="405900" cy="405900"/>
          </a:xfrm>
          <a:prstGeom prst="ellipse">
            <a:avLst/>
          </a:prstGeom>
          <a:solidFill>
            <a:srgbClr val="FFCD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6"/>
          <p:cNvSpPr txBox="1"/>
          <p:nvPr>
            <p:ph type="title"/>
          </p:nvPr>
        </p:nvSpPr>
        <p:spPr>
          <a:xfrm>
            <a:off x="1381250" y="922668"/>
            <a:ext cx="3878400" cy="435600"/>
          </a:xfrm>
          <a:prstGeom prst="rect">
            <a:avLst/>
          </a:prstGeom>
        </p:spPr>
        <p:txBody>
          <a:bodyPr anchorCtr="0" anchor="ctr" bIns="91425" lIns="91425" spcFirstLastPara="1" rIns="91425" wrap="square" tIns="91425">
            <a:normAutofit/>
          </a:bodyPr>
          <a:lstStyle>
            <a:lvl1pPr lvl="0" rtl="0">
              <a:spcBef>
                <a:spcPts val="0"/>
              </a:spcBef>
              <a:spcAft>
                <a:spcPts val="0"/>
              </a:spcAft>
              <a:buSzPts val="2000"/>
              <a:buFont typeface="Lora"/>
              <a:buNone/>
              <a:defRPr b="1" sz="2000">
                <a:latin typeface="Lora"/>
                <a:ea typeface="Lora"/>
                <a:cs typeface="Lora"/>
                <a:sym typeface="Lora"/>
              </a:defRPr>
            </a:lvl1pPr>
            <a:lvl2pPr lvl="1" rtl="0">
              <a:spcBef>
                <a:spcPts val="0"/>
              </a:spcBef>
              <a:spcAft>
                <a:spcPts val="0"/>
              </a:spcAft>
              <a:buSzPts val="2000"/>
              <a:buFont typeface="Lora"/>
              <a:buNone/>
              <a:defRPr b="1" sz="2000">
                <a:highlight>
                  <a:srgbClr val="FFFFFF"/>
                </a:highlight>
                <a:latin typeface="Lora"/>
                <a:ea typeface="Lora"/>
                <a:cs typeface="Lora"/>
                <a:sym typeface="Lora"/>
              </a:defRPr>
            </a:lvl2pPr>
            <a:lvl3pPr lvl="2" rtl="0">
              <a:spcBef>
                <a:spcPts val="0"/>
              </a:spcBef>
              <a:spcAft>
                <a:spcPts val="0"/>
              </a:spcAft>
              <a:buSzPts val="2000"/>
              <a:buFont typeface="Lora"/>
              <a:buNone/>
              <a:defRPr b="1" sz="2000">
                <a:highlight>
                  <a:srgbClr val="FFFFFF"/>
                </a:highlight>
                <a:latin typeface="Lora"/>
                <a:ea typeface="Lora"/>
                <a:cs typeface="Lora"/>
                <a:sym typeface="Lora"/>
              </a:defRPr>
            </a:lvl3pPr>
            <a:lvl4pPr lvl="3" rtl="0">
              <a:spcBef>
                <a:spcPts val="0"/>
              </a:spcBef>
              <a:spcAft>
                <a:spcPts val="0"/>
              </a:spcAft>
              <a:buSzPts val="2000"/>
              <a:buFont typeface="Lora"/>
              <a:buNone/>
              <a:defRPr b="1" sz="2000">
                <a:highlight>
                  <a:srgbClr val="FFFFFF"/>
                </a:highlight>
                <a:latin typeface="Lora"/>
                <a:ea typeface="Lora"/>
                <a:cs typeface="Lora"/>
                <a:sym typeface="Lora"/>
              </a:defRPr>
            </a:lvl4pPr>
            <a:lvl5pPr lvl="4" rtl="0">
              <a:spcBef>
                <a:spcPts val="0"/>
              </a:spcBef>
              <a:spcAft>
                <a:spcPts val="0"/>
              </a:spcAft>
              <a:buSzPts val="2000"/>
              <a:buFont typeface="Lora"/>
              <a:buNone/>
              <a:defRPr b="1" sz="2000">
                <a:highlight>
                  <a:srgbClr val="FFFFFF"/>
                </a:highlight>
                <a:latin typeface="Lora"/>
                <a:ea typeface="Lora"/>
                <a:cs typeface="Lora"/>
                <a:sym typeface="Lora"/>
              </a:defRPr>
            </a:lvl5pPr>
            <a:lvl6pPr lvl="5" rtl="0">
              <a:spcBef>
                <a:spcPts val="0"/>
              </a:spcBef>
              <a:spcAft>
                <a:spcPts val="0"/>
              </a:spcAft>
              <a:buSzPts val="2000"/>
              <a:buFont typeface="Lora"/>
              <a:buNone/>
              <a:defRPr b="1" sz="2000">
                <a:highlight>
                  <a:srgbClr val="FFFFFF"/>
                </a:highlight>
                <a:latin typeface="Lora"/>
                <a:ea typeface="Lora"/>
                <a:cs typeface="Lora"/>
                <a:sym typeface="Lora"/>
              </a:defRPr>
            </a:lvl6pPr>
            <a:lvl7pPr lvl="6" rtl="0">
              <a:spcBef>
                <a:spcPts val="0"/>
              </a:spcBef>
              <a:spcAft>
                <a:spcPts val="0"/>
              </a:spcAft>
              <a:buSzPts val="2000"/>
              <a:buFont typeface="Lora"/>
              <a:buNone/>
              <a:defRPr b="1" sz="2000">
                <a:highlight>
                  <a:srgbClr val="FFFFFF"/>
                </a:highlight>
                <a:latin typeface="Lora"/>
                <a:ea typeface="Lora"/>
                <a:cs typeface="Lora"/>
                <a:sym typeface="Lora"/>
              </a:defRPr>
            </a:lvl7pPr>
            <a:lvl8pPr lvl="7" rtl="0">
              <a:spcBef>
                <a:spcPts val="0"/>
              </a:spcBef>
              <a:spcAft>
                <a:spcPts val="0"/>
              </a:spcAft>
              <a:buSzPts val="2000"/>
              <a:buFont typeface="Lora"/>
              <a:buNone/>
              <a:defRPr b="1" sz="2000">
                <a:highlight>
                  <a:srgbClr val="FFFFFF"/>
                </a:highlight>
                <a:latin typeface="Lora"/>
                <a:ea typeface="Lora"/>
                <a:cs typeface="Lora"/>
                <a:sym typeface="Lora"/>
              </a:defRPr>
            </a:lvl8pPr>
            <a:lvl9pPr lvl="8" rtl="0">
              <a:spcBef>
                <a:spcPts val="0"/>
              </a:spcBef>
              <a:spcAft>
                <a:spcPts val="0"/>
              </a:spcAft>
              <a:buSzPts val="2000"/>
              <a:buFont typeface="Lora"/>
              <a:buNone/>
              <a:defRPr b="1" sz="2000">
                <a:highlight>
                  <a:srgbClr val="FFFFFF"/>
                </a:highlight>
                <a:latin typeface="Lora"/>
                <a:ea typeface="Lora"/>
                <a:cs typeface="Lora"/>
                <a:sym typeface="Lora"/>
              </a:defRPr>
            </a:lvl9pPr>
          </a:lstStyle>
          <a:p/>
        </p:txBody>
      </p:sp>
      <p:sp>
        <p:nvSpPr>
          <p:cNvPr id="69" name="Google Shape;69;p16"/>
          <p:cNvSpPr txBox="1"/>
          <p:nvPr>
            <p:ph idx="1" type="body"/>
          </p:nvPr>
        </p:nvSpPr>
        <p:spPr>
          <a:xfrm>
            <a:off x="1381250" y="1616470"/>
            <a:ext cx="6809700" cy="3112200"/>
          </a:xfrm>
          <a:prstGeom prst="rect">
            <a:avLst/>
          </a:prstGeom>
        </p:spPr>
        <p:txBody>
          <a:bodyPr anchorCtr="0" anchor="t" bIns="91425" lIns="91425" spcFirstLastPara="1" rIns="91425" wrap="square" tIns="91425">
            <a:normAutofit/>
          </a:bodyPr>
          <a:lstStyle>
            <a:lvl1pPr indent="-381000" lvl="0" marL="457200" rtl="0">
              <a:spcBef>
                <a:spcPts val="600"/>
              </a:spcBef>
              <a:spcAft>
                <a:spcPts val="0"/>
              </a:spcAft>
              <a:buClr>
                <a:srgbClr val="FFCD00"/>
              </a:buClr>
              <a:buSzPts val="2400"/>
              <a:buFont typeface="Quattrocento Sans"/>
              <a:buChar char="◉"/>
              <a:defRPr sz="2400">
                <a:latin typeface="Quattrocento Sans"/>
                <a:ea typeface="Quattrocento Sans"/>
                <a:cs typeface="Quattrocento Sans"/>
                <a:sym typeface="Quattrocento Sans"/>
              </a:defRPr>
            </a:lvl1pPr>
            <a:lvl2pPr indent="-355600" lvl="1" marL="914400" rtl="0">
              <a:spcBef>
                <a:spcPts val="0"/>
              </a:spcBef>
              <a:spcAft>
                <a:spcPts val="0"/>
              </a:spcAft>
              <a:buClr>
                <a:srgbClr val="FFCD00"/>
              </a:buClr>
              <a:buSzPts val="2000"/>
              <a:buFont typeface="Quattrocento Sans"/>
              <a:buChar char="○"/>
              <a:defRPr sz="2000">
                <a:latin typeface="Quattrocento Sans"/>
                <a:ea typeface="Quattrocento Sans"/>
                <a:cs typeface="Quattrocento Sans"/>
                <a:sym typeface="Quattrocento Sans"/>
              </a:defRPr>
            </a:lvl2pPr>
            <a:lvl3pPr indent="-355600" lvl="2" marL="1371600" rtl="0">
              <a:spcBef>
                <a:spcPts val="0"/>
              </a:spcBef>
              <a:spcAft>
                <a:spcPts val="0"/>
              </a:spcAft>
              <a:buClr>
                <a:srgbClr val="FFCD00"/>
              </a:buClr>
              <a:buSzPts val="2000"/>
              <a:buFont typeface="Quattrocento Sans"/>
              <a:buChar char="■"/>
              <a:defRPr sz="2000">
                <a:latin typeface="Quattrocento Sans"/>
                <a:ea typeface="Quattrocento Sans"/>
                <a:cs typeface="Quattrocento Sans"/>
                <a:sym typeface="Quattrocento Sans"/>
              </a:defRPr>
            </a:lvl3pPr>
            <a:lvl4pPr indent="-342900" lvl="3" marL="18288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4pPr>
            <a:lvl5pPr indent="-342900" lvl="4" marL="22860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5pPr>
            <a:lvl6pPr indent="-342900" lvl="5" marL="27432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6pPr>
            <a:lvl7pPr indent="-342900" lvl="6" marL="32004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7pPr>
            <a:lvl8pPr indent="-342900" lvl="7" marL="36576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8pPr>
            <a:lvl9pPr indent="-342900" lvl="8" marL="41148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9pPr>
          </a:lstStyle>
          <a:p/>
        </p:txBody>
      </p:sp>
      <p:cxnSp>
        <p:nvCxnSpPr>
          <p:cNvPr id="70" name="Google Shape;70;p16"/>
          <p:cNvCxnSpPr/>
          <p:nvPr/>
        </p:nvCxnSpPr>
        <p:spPr>
          <a:xfrm>
            <a:off x="5265650" y="1131725"/>
            <a:ext cx="3878400" cy="0"/>
          </a:xfrm>
          <a:prstGeom prst="straightConnector1">
            <a:avLst/>
          </a:prstGeom>
          <a:noFill/>
          <a:ln cap="flat" cmpd="sng" w="9525">
            <a:solidFill>
              <a:srgbClr val="CCCCCC"/>
            </a:solidFill>
            <a:prstDash val="solid"/>
            <a:round/>
            <a:headEnd len="med" w="med" type="none"/>
            <a:tailEnd len="med" w="med" type="none"/>
          </a:ln>
        </p:spPr>
      </p:cxnSp>
      <p:sp>
        <p:nvSpPr>
          <p:cNvPr id="71" name="Google Shape;71;p16"/>
          <p:cNvSpPr txBox="1"/>
          <p:nvPr>
            <p:ph idx="12" type="sldNum"/>
          </p:nvPr>
        </p:nvSpPr>
        <p:spPr>
          <a:xfrm>
            <a:off x="8543227" y="4749851"/>
            <a:ext cx="548700" cy="393600"/>
          </a:xfrm>
          <a:prstGeom prst="rect">
            <a:avLst/>
          </a:prstGeom>
        </p:spPr>
        <p:txBody>
          <a:bodyPr anchorCtr="0" anchor="t"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www.youtube.com/watch?v=skBNiJd61Qw" TargetMode="External"/><Relationship Id="rId4" Type="http://schemas.openxmlformats.org/officeDocument/2006/relationships/image" Target="../media/image18.jpg"/><Relationship Id="rId5" Type="http://schemas.openxmlformats.org/officeDocument/2006/relationships/hyperlink" Target="http://www.youtube.com/watch?v=QcQj9QPdht8" TargetMode="External"/><Relationship Id="rId6"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 Id="rId3"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 Id="rId3"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 Id="rId3"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 Id="rId3"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 Id="rId3" Type="http://schemas.openxmlformats.org/officeDocument/2006/relationships/image" Target="../media/image6.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drive.google.com/file/d/1_u7-n2RFWJhgNwGzKOhtFfPyjjbBs3i2/view" TargetMode="Externa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6.png"/><Relationship Id="rId4" Type="http://schemas.openxmlformats.org/officeDocument/2006/relationships/image" Target="../media/image12.png"/><Relationship Id="rId5" Type="http://schemas.openxmlformats.org/officeDocument/2006/relationships/image" Target="../media/image20.png"/><Relationship Id="rId6" Type="http://schemas.openxmlformats.org/officeDocument/2006/relationships/image" Target="../media/image14.png"/><Relationship Id="rId7" Type="http://schemas.openxmlformats.org/officeDocument/2006/relationships/image" Target="../media/image4.png"/><Relationship Id="rId8"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7"/>
          <p:cNvSpPr txBox="1"/>
          <p:nvPr/>
        </p:nvSpPr>
        <p:spPr>
          <a:xfrm>
            <a:off x="729627" y="3928725"/>
            <a:ext cx="7688100" cy="541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200"/>
              </a:spcAft>
              <a:buNone/>
            </a:pPr>
            <a:r>
              <a:rPr lang="en" sz="3000">
                <a:solidFill>
                  <a:srgbClr val="595959"/>
                </a:solidFill>
                <a:latin typeface="Lato"/>
                <a:ea typeface="Lato"/>
                <a:cs typeface="Lato"/>
                <a:sym typeface="Lato"/>
              </a:rPr>
              <a:t>Client Meeting Week 5</a:t>
            </a:r>
            <a:endParaRPr sz="3000">
              <a:solidFill>
                <a:srgbClr val="595959"/>
              </a:solidFill>
              <a:latin typeface="Lato"/>
              <a:ea typeface="Lato"/>
              <a:cs typeface="Lato"/>
              <a:sym typeface="Lato"/>
            </a:endParaRPr>
          </a:p>
        </p:txBody>
      </p:sp>
      <p:pic>
        <p:nvPicPr>
          <p:cNvPr id="77" name="Google Shape;77;p17"/>
          <p:cNvPicPr preferRelativeResize="0"/>
          <p:nvPr/>
        </p:nvPicPr>
        <p:blipFill>
          <a:blip r:embed="rId3">
            <a:alphaModFix/>
          </a:blip>
          <a:stretch>
            <a:fillRect/>
          </a:stretch>
        </p:blipFill>
        <p:spPr>
          <a:xfrm>
            <a:off x="3161087" y="832504"/>
            <a:ext cx="2821825" cy="292215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References</a:t>
            </a:r>
            <a:endParaRPr/>
          </a:p>
        </p:txBody>
      </p:sp>
      <p:pic>
        <p:nvPicPr>
          <p:cNvPr descr="In Ring Fit Adventure, battle enemies and explore numerous colorful worlds using real-world movements on your quest to take down a giant, egotistical dragon. Available now for Nintendo Switch: https://ringfitadventure.nintendo.com/?cid=N1067-01:ch=pdpd&#10;&#10;#RingFitAdventure #NintendoSwitch&#10;&#10;Subscribe for more Nintendo fun! https://goo.gl/HYYsot&#10;&#10;Visit Nintendo.com for all the latest! http://www.nintendo.com/&#10;&#10;Like Nintendo on Facebook: http://www.facebook.com/Nintendo&#10;Follow us on Twitter: http://twitter.com/NintendoAmerica&#10;Follow us on Instagram: http://instagram.com/Nintendo&#10;Follow us on Pinterest: http://pinterest.com/Nintendo" id="140" name="Google Shape;140;p26" title="Ring Fit Adventure Overview Trailer - Nintendo Switch">
            <a:hlinkClick r:id="rId3"/>
          </p:cNvPr>
          <p:cNvPicPr preferRelativeResize="0"/>
          <p:nvPr/>
        </p:nvPicPr>
        <p:blipFill>
          <a:blip r:embed="rId4">
            <a:alphaModFix/>
          </a:blip>
          <a:stretch>
            <a:fillRect/>
          </a:stretch>
        </p:blipFill>
        <p:spPr>
          <a:xfrm>
            <a:off x="547650" y="1170125"/>
            <a:ext cx="3838126" cy="2878600"/>
          </a:xfrm>
          <a:prstGeom prst="rect">
            <a:avLst/>
          </a:prstGeom>
          <a:noFill/>
          <a:ln>
            <a:noFill/>
          </a:ln>
        </p:spPr>
      </p:pic>
      <p:pic>
        <p:nvPicPr>
          <p:cNvPr descr="3256pts;&#10;&quot;NO PRECUT&quot; means we cook and deliver the first dish as soon and as fast as possible and then just play the level normally.&#10;&#10;On some levels (when a new recipe is introduced) the timer doesn't start until the first dish is delivered. You can exploit this game mechanic by precutting ingredients and precooking a bunch of dishes before serving your first one and starting the timer.&#10;&#10;We've decided to see if it's possible to get 4 stars on such levels without precutting.&#10;&#10;Here are the levels on which the timer doesn't start immediately: 1-1, 1-2, 1-5, 2-4, 2-6, 3-1, 5-4, 6-1.&#10;&#10;CHALLENGES Playlist: https://www.youtube.com/playlist?list=PL6WDGAfgb_ldddLxL9umxa0XHMsBPx6oj&#10;DLC LEVELS Playlist: https://www.youtube.com/playlist?list=PL6WDGAfgb_lcJaocoTzZPD7ELfDa6ZXBv&#10;CHRISTMAS LEVELS Playlist: https://www.youtube.com/playlist?list=PL6WDGAfgb_ldW4i-7k7gaQOCYG9TkhBPR&#10;ALL LEVELS Playlist: https://www.youtube.com/playlist?list=PL6WDGAfgb_ldn9K70RxKT5VldlHBBcGvn" id="141" name="Google Shape;141;p26" title="Overcooked 2. Level 1-1. 4 Stars. NO PRECUT Challenge. 2 Player Co-op">
            <a:hlinkClick r:id="rId5"/>
          </p:cNvPr>
          <p:cNvPicPr preferRelativeResize="0"/>
          <p:nvPr/>
        </p:nvPicPr>
        <p:blipFill>
          <a:blip r:embed="rId6">
            <a:alphaModFix/>
          </a:blip>
          <a:stretch>
            <a:fillRect/>
          </a:stretch>
        </p:blipFill>
        <p:spPr>
          <a:xfrm>
            <a:off x="5032250" y="1170125"/>
            <a:ext cx="3838126" cy="287859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1000"/>
                                        <p:tgtEl>
                                          <p:spTgt spid="1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1000"/>
                                        <p:tgtEl>
                                          <p:spTgt spid="1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Game c</a:t>
            </a:r>
            <a:r>
              <a:rPr lang="en"/>
              <a:t>oncepts based on object interaction</a:t>
            </a:r>
            <a:endParaRPr/>
          </a:p>
        </p:txBody>
      </p:sp>
      <p:sp>
        <p:nvSpPr>
          <p:cNvPr id="147" name="Google Shape;147;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323850" lvl="0" marL="457200" rtl="0" algn="l">
              <a:spcBef>
                <a:spcPts val="0"/>
              </a:spcBef>
              <a:spcAft>
                <a:spcPts val="0"/>
              </a:spcAft>
              <a:buClr>
                <a:schemeClr val="dk1"/>
              </a:buClr>
              <a:buSzPts val="1500"/>
              <a:buChar char="●"/>
            </a:pPr>
            <a:r>
              <a:rPr b="1" i="1" lang="en" sz="1500">
                <a:solidFill>
                  <a:schemeClr val="dk1"/>
                </a:solidFill>
              </a:rPr>
              <a:t>Dumbbell</a:t>
            </a:r>
            <a:r>
              <a:rPr b="1" lang="en" sz="1500">
                <a:solidFill>
                  <a:schemeClr val="dk1"/>
                </a:solidFill>
              </a:rPr>
              <a:t> - </a:t>
            </a:r>
            <a:r>
              <a:rPr lang="en" sz="1500">
                <a:solidFill>
                  <a:schemeClr val="dk1"/>
                </a:solidFill>
              </a:rPr>
              <a:t>Turn based combat, using different movement patterns to perform actions/attack</a:t>
            </a:r>
            <a:endParaRPr sz="1500">
              <a:solidFill>
                <a:schemeClr val="dk1"/>
              </a:solidFill>
            </a:endParaRPr>
          </a:p>
          <a:p>
            <a:pPr indent="-323850" lvl="1" marL="914400" rtl="0" algn="l">
              <a:spcBef>
                <a:spcPts val="0"/>
              </a:spcBef>
              <a:spcAft>
                <a:spcPts val="0"/>
              </a:spcAft>
              <a:buClr>
                <a:schemeClr val="dk1"/>
              </a:buClr>
              <a:buSzPts val="1500"/>
              <a:buChar char="○"/>
            </a:pPr>
            <a:r>
              <a:rPr lang="en" sz="1500">
                <a:solidFill>
                  <a:schemeClr val="dk1"/>
                </a:solidFill>
              </a:rPr>
              <a:t>Strength/endurance used effects power level in game. </a:t>
            </a:r>
            <a:endParaRPr sz="1500">
              <a:solidFill>
                <a:schemeClr val="dk1"/>
              </a:solidFill>
            </a:endParaRPr>
          </a:p>
          <a:p>
            <a:pPr indent="-323850" lvl="1" marL="914400" rtl="0" algn="l">
              <a:spcBef>
                <a:spcPts val="0"/>
              </a:spcBef>
              <a:spcAft>
                <a:spcPts val="0"/>
              </a:spcAft>
              <a:buClr>
                <a:schemeClr val="dk1"/>
              </a:buClr>
              <a:buSzPts val="1500"/>
              <a:buChar char="○"/>
            </a:pPr>
            <a:r>
              <a:rPr lang="en" sz="1500">
                <a:solidFill>
                  <a:schemeClr val="dk1"/>
                </a:solidFill>
              </a:rPr>
              <a:t>Benefits of turn-based game would mean the “on-screen” pace is slower, not so hard on real time tracking, not so chaotic. (ref. </a:t>
            </a:r>
            <a:r>
              <a:rPr i="1" lang="en" sz="1500">
                <a:solidFill>
                  <a:schemeClr val="dk1"/>
                </a:solidFill>
              </a:rPr>
              <a:t>Spin Fit Adventure</a:t>
            </a:r>
            <a:r>
              <a:rPr lang="en" sz="1500">
                <a:solidFill>
                  <a:schemeClr val="dk1"/>
                </a:solidFill>
              </a:rPr>
              <a:t>)</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323850" lvl="0" marL="457200" rtl="0" algn="l">
              <a:spcBef>
                <a:spcPts val="0"/>
              </a:spcBef>
              <a:spcAft>
                <a:spcPts val="0"/>
              </a:spcAft>
              <a:buClr>
                <a:schemeClr val="dk1"/>
              </a:buClr>
              <a:buSzPts val="1500"/>
              <a:buChar char="●"/>
            </a:pPr>
            <a:r>
              <a:rPr b="1" i="1" lang="en" sz="1500">
                <a:solidFill>
                  <a:schemeClr val="dk1"/>
                </a:solidFill>
              </a:rPr>
              <a:t>Magic staff</a:t>
            </a:r>
            <a:r>
              <a:rPr lang="en" sz="1500">
                <a:solidFill>
                  <a:schemeClr val="dk1"/>
                </a:solidFill>
              </a:rPr>
              <a:t> - </a:t>
            </a:r>
            <a:r>
              <a:rPr lang="en" sz="1500">
                <a:solidFill>
                  <a:schemeClr val="dk1"/>
                </a:solidFill>
              </a:rPr>
              <a:t>An object reacts in a different way depending on which player is hold it.</a:t>
            </a:r>
            <a:endParaRPr sz="1500">
              <a:solidFill>
                <a:schemeClr val="dk1"/>
              </a:solidFill>
            </a:endParaRPr>
          </a:p>
          <a:p>
            <a:pPr indent="-323850" lvl="1" marL="914400" rtl="0" algn="l">
              <a:spcBef>
                <a:spcPts val="0"/>
              </a:spcBef>
              <a:spcAft>
                <a:spcPts val="0"/>
              </a:spcAft>
              <a:buClr>
                <a:schemeClr val="dk1"/>
              </a:buClr>
              <a:buSzPts val="1500"/>
              <a:buChar char="○"/>
            </a:pPr>
            <a:r>
              <a:rPr lang="en" sz="1500">
                <a:solidFill>
                  <a:schemeClr val="dk1"/>
                </a:solidFill>
              </a:rPr>
              <a:t>A large monster in the center of the room, players must move around sides, critical weak points that must be hit with particular elemental combinations, depends on players working together and coordinating who gets which staff.</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323850" lvl="0" marL="457200" rtl="0" algn="l">
              <a:spcBef>
                <a:spcPts val="0"/>
              </a:spcBef>
              <a:spcAft>
                <a:spcPts val="0"/>
              </a:spcAft>
              <a:buClr>
                <a:schemeClr val="dk1"/>
              </a:buClr>
              <a:buSzPts val="1500"/>
              <a:buChar char="●"/>
            </a:pPr>
            <a:r>
              <a:rPr b="1" i="1" lang="en" sz="1500">
                <a:solidFill>
                  <a:schemeClr val="dk1"/>
                </a:solidFill>
              </a:rPr>
              <a:t>Bowl/Plate -</a:t>
            </a:r>
            <a:r>
              <a:rPr i="1" lang="en" sz="1500">
                <a:solidFill>
                  <a:schemeClr val="dk1"/>
                </a:solidFill>
              </a:rPr>
              <a:t> </a:t>
            </a:r>
            <a:r>
              <a:rPr lang="en" sz="1500">
                <a:solidFill>
                  <a:schemeClr val="dk1"/>
                </a:solidFill>
              </a:rPr>
              <a:t>Frenetic object sharing and location/interaction based progression of a process.</a:t>
            </a:r>
            <a:endParaRPr sz="1500">
              <a:solidFill>
                <a:schemeClr val="dk1"/>
              </a:solidFill>
            </a:endParaRPr>
          </a:p>
          <a:p>
            <a:pPr indent="-323850" lvl="1" marL="914400" rtl="0" algn="l">
              <a:spcBef>
                <a:spcPts val="0"/>
              </a:spcBef>
              <a:spcAft>
                <a:spcPts val="0"/>
              </a:spcAft>
              <a:buClr>
                <a:schemeClr val="dk1"/>
              </a:buClr>
              <a:buSzPts val="1500"/>
              <a:buChar char="○"/>
            </a:pPr>
            <a:r>
              <a:rPr lang="en" sz="1500">
                <a:solidFill>
                  <a:schemeClr val="dk1"/>
                </a:solidFill>
              </a:rPr>
              <a:t>Object must be shared and manipulated by different players at different locations to add an ingredient to make a complete meal. (ref. </a:t>
            </a:r>
            <a:r>
              <a:rPr i="1" lang="en" sz="1500">
                <a:solidFill>
                  <a:schemeClr val="dk1"/>
                </a:solidFill>
              </a:rPr>
              <a:t>Overcooked/Diner Dash</a:t>
            </a:r>
            <a:r>
              <a:rPr lang="en" sz="1500">
                <a:solidFill>
                  <a:schemeClr val="dk1"/>
                </a:solidFill>
              </a:rPr>
              <a:t>)</a:t>
            </a:r>
            <a:endParaRPr sz="18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Summary</a:t>
            </a:r>
            <a:endParaRPr/>
          </a:p>
        </p:txBody>
      </p:sp>
      <p:sp>
        <p:nvSpPr>
          <p:cNvPr id="153" name="Google Shape;153;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Evaluating the pros and cons of different tracking methods</a:t>
            </a:r>
            <a:endParaRPr/>
          </a:p>
          <a:p>
            <a:pPr indent="-342900" lvl="0" marL="457200" rtl="0" algn="l">
              <a:spcBef>
                <a:spcPts val="0"/>
              </a:spcBef>
              <a:spcAft>
                <a:spcPts val="0"/>
              </a:spcAft>
              <a:buSzPts val="1800"/>
              <a:buChar char="●"/>
            </a:pPr>
            <a:r>
              <a:rPr lang="en"/>
              <a:t>How people will use different props/objects</a:t>
            </a:r>
            <a:endParaRPr/>
          </a:p>
          <a:p>
            <a:pPr indent="-342900" lvl="0" marL="457200" rtl="0" algn="l">
              <a:spcBef>
                <a:spcPts val="0"/>
              </a:spcBef>
              <a:spcAft>
                <a:spcPts val="0"/>
              </a:spcAft>
              <a:buSzPts val="1800"/>
              <a:buChar char="●"/>
            </a:pPr>
            <a:r>
              <a:rPr lang="en"/>
              <a:t>Safety Concerns</a:t>
            </a:r>
            <a:endParaRPr/>
          </a:p>
          <a:p>
            <a:pPr indent="-342900" lvl="0" marL="457200" rtl="0" algn="l">
              <a:spcBef>
                <a:spcPts val="0"/>
              </a:spcBef>
              <a:spcAft>
                <a:spcPts val="0"/>
              </a:spcAft>
              <a:buSzPts val="1800"/>
              <a:buChar char="●"/>
            </a:pPr>
            <a:r>
              <a:rPr lang="en"/>
              <a:t>Giving people a reason to move around this space and handle/share objects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9"/>
          <p:cNvSpPr txBox="1"/>
          <p:nvPr>
            <p:ph idx="4294967295" type="ctrTitle"/>
          </p:nvPr>
        </p:nvSpPr>
        <p:spPr>
          <a:xfrm>
            <a:off x="1951575" y="2878750"/>
            <a:ext cx="5241000" cy="11598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4800">
                <a:highlight>
                  <a:srgbClr val="FFCD00"/>
                </a:highlight>
              </a:rPr>
              <a:t>Space Crew</a:t>
            </a:r>
            <a:endParaRPr sz="4800">
              <a:highlight>
                <a:srgbClr val="FFCD00"/>
              </a:highlight>
            </a:endParaRPr>
          </a:p>
        </p:txBody>
      </p:sp>
      <p:sp>
        <p:nvSpPr>
          <p:cNvPr id="159" name="Google Shape;159;p29"/>
          <p:cNvSpPr txBox="1"/>
          <p:nvPr>
            <p:ph idx="4294967295" type="subTitle"/>
          </p:nvPr>
        </p:nvSpPr>
        <p:spPr>
          <a:xfrm>
            <a:off x="2255025" y="3792550"/>
            <a:ext cx="4634100" cy="7848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sz="1800"/>
              <a:t>A Multiplayer </a:t>
            </a:r>
            <a:r>
              <a:rPr lang="en"/>
              <a:t>MR experience in the spaceship.</a:t>
            </a:r>
            <a:endParaRPr sz="1800"/>
          </a:p>
        </p:txBody>
      </p:sp>
      <p:cxnSp>
        <p:nvCxnSpPr>
          <p:cNvPr id="160" name="Google Shape;160;p29"/>
          <p:cNvCxnSpPr/>
          <p:nvPr/>
        </p:nvCxnSpPr>
        <p:spPr>
          <a:xfrm>
            <a:off x="-6025" y="1668728"/>
            <a:ext cx="9162000" cy="0"/>
          </a:xfrm>
          <a:prstGeom prst="straightConnector1">
            <a:avLst/>
          </a:prstGeom>
          <a:noFill/>
          <a:ln cap="flat" cmpd="sng" w="9525">
            <a:solidFill>
              <a:srgbClr val="CCCCCC"/>
            </a:solidFill>
            <a:prstDash val="solid"/>
            <a:round/>
            <a:headEnd len="med" w="med" type="none"/>
            <a:tailEnd len="med" w="med" type="none"/>
          </a:ln>
        </p:spPr>
      </p:cxnSp>
      <p:sp>
        <p:nvSpPr>
          <p:cNvPr id="161" name="Google Shape;161;p29"/>
          <p:cNvSpPr/>
          <p:nvPr/>
        </p:nvSpPr>
        <p:spPr>
          <a:xfrm>
            <a:off x="3470200" y="566931"/>
            <a:ext cx="2203500" cy="2203500"/>
          </a:xfrm>
          <a:prstGeom prst="ellipse">
            <a:avLst/>
          </a:prstGeom>
          <a:solidFill>
            <a:srgbClr val="FFCD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2" name="Google Shape;162;p29"/>
          <p:cNvGrpSpPr/>
          <p:nvPr/>
        </p:nvGrpSpPr>
        <p:grpSpPr>
          <a:xfrm>
            <a:off x="4184368" y="854983"/>
            <a:ext cx="1035173" cy="1035155"/>
            <a:chOff x="6643075" y="3664250"/>
            <a:chExt cx="407950" cy="407975"/>
          </a:xfrm>
        </p:grpSpPr>
        <p:sp>
          <p:nvSpPr>
            <p:cNvPr id="163" name="Google Shape;163;p29"/>
            <p:cNvSpPr/>
            <p:nvPr/>
          </p:nvSpPr>
          <p:spPr>
            <a:xfrm>
              <a:off x="6794075" y="3815250"/>
              <a:ext cx="211300" cy="211300"/>
            </a:xfrm>
            <a:custGeom>
              <a:rect b="b" l="l" r="r" t="t"/>
              <a:pathLst>
                <a:path extrusionOk="0" fill="none" h="8452" w="8452">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cap="rnd" cmpd="sng" w="121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9"/>
            <p:cNvSpPr/>
            <p:nvPr/>
          </p:nvSpPr>
          <p:spPr>
            <a:xfrm>
              <a:off x="6643075" y="3664250"/>
              <a:ext cx="407950" cy="407975"/>
            </a:xfrm>
            <a:custGeom>
              <a:rect b="b" l="l" r="r" t="t"/>
              <a:pathLst>
                <a:path extrusionOk="0" fill="none" h="16319" w="16318">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cap="rnd" cmpd="sng" w="121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5" name="Google Shape;165;p29"/>
          <p:cNvGrpSpPr/>
          <p:nvPr/>
        </p:nvGrpSpPr>
        <p:grpSpPr>
          <a:xfrm rot="-587406">
            <a:off x="4123593" y="2025001"/>
            <a:ext cx="425594" cy="425570"/>
            <a:chOff x="576250" y="4319400"/>
            <a:chExt cx="442075" cy="442050"/>
          </a:xfrm>
        </p:grpSpPr>
        <p:sp>
          <p:nvSpPr>
            <p:cNvPr id="166" name="Google Shape;166;p29"/>
            <p:cNvSpPr/>
            <p:nvPr/>
          </p:nvSpPr>
          <p:spPr>
            <a:xfrm>
              <a:off x="576250" y="4319400"/>
              <a:ext cx="442075" cy="442050"/>
            </a:xfrm>
            <a:custGeom>
              <a:rect b="b" l="l" r="r" t="t"/>
              <a:pathLst>
                <a:path extrusionOk="0" fill="none" h="17682" w="17683">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cap="rnd" cmpd="sng" w="121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9"/>
            <p:cNvSpPr/>
            <p:nvPr/>
          </p:nvSpPr>
          <p:spPr>
            <a:xfrm>
              <a:off x="595725" y="4668875"/>
              <a:ext cx="73100" cy="73100"/>
            </a:xfrm>
            <a:custGeom>
              <a:rect b="b" l="l" r="r" t="t"/>
              <a:pathLst>
                <a:path extrusionOk="0" fill="none" h="2924" w="2924">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cap="rnd" cmpd="sng" w="121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9"/>
            <p:cNvSpPr/>
            <p:nvPr/>
          </p:nvSpPr>
          <p:spPr>
            <a:xfrm>
              <a:off x="652350" y="4711500"/>
              <a:ext cx="46925" cy="46925"/>
            </a:xfrm>
            <a:custGeom>
              <a:rect b="b" l="l" r="r" t="t"/>
              <a:pathLst>
                <a:path extrusionOk="0" fill="none" h="1877" w="1877">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cap="rnd" cmpd="sng" w="121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9"/>
            <p:cNvSpPr/>
            <p:nvPr/>
          </p:nvSpPr>
          <p:spPr>
            <a:xfrm>
              <a:off x="579300" y="4638450"/>
              <a:ext cx="46900" cy="46900"/>
            </a:xfrm>
            <a:custGeom>
              <a:rect b="b" l="l" r="r" t="t"/>
              <a:pathLst>
                <a:path extrusionOk="0" fill="none" h="1876" w="1876">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cap="rnd" cmpd="sng" w="121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0" name="Google Shape;170;p29"/>
          <p:cNvSpPr/>
          <p:nvPr/>
        </p:nvSpPr>
        <p:spPr>
          <a:xfrm>
            <a:off x="3936800" y="1094079"/>
            <a:ext cx="161807" cy="154500"/>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cap="rnd" cmpd="sng" w="121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9"/>
          <p:cNvSpPr/>
          <p:nvPr/>
        </p:nvSpPr>
        <p:spPr>
          <a:xfrm rot="2697385">
            <a:off x="5003062" y="1885038"/>
            <a:ext cx="245621" cy="234528"/>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cap="rnd" cmpd="sng" w="121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9"/>
          <p:cNvSpPr/>
          <p:nvPr/>
        </p:nvSpPr>
        <p:spPr>
          <a:xfrm>
            <a:off x="5197375" y="1751151"/>
            <a:ext cx="98383" cy="93976"/>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cap="rnd" cmpd="sng" w="121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9"/>
          <p:cNvSpPr/>
          <p:nvPr/>
        </p:nvSpPr>
        <p:spPr>
          <a:xfrm rot="1280154">
            <a:off x="3824697" y="1560092"/>
            <a:ext cx="98367" cy="93971"/>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cap="rnd" cmpd="sng" w="121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9"/>
          <p:cNvSpPr txBox="1"/>
          <p:nvPr>
            <p:ph idx="12" type="sldNum"/>
          </p:nvPr>
        </p:nvSpPr>
        <p:spPr>
          <a:xfrm>
            <a:off x="8543227" y="4749851"/>
            <a:ext cx="548700" cy="3936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30"/>
          <p:cNvSpPr txBox="1"/>
          <p:nvPr>
            <p:ph type="title"/>
          </p:nvPr>
        </p:nvSpPr>
        <p:spPr>
          <a:xfrm>
            <a:off x="1381250" y="917768"/>
            <a:ext cx="3878400" cy="435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rPr b="1" lang="en" sz="1820"/>
              <a:t>Experience Pillars</a:t>
            </a:r>
            <a:endParaRPr b="1" sz="1820"/>
          </a:p>
        </p:txBody>
      </p:sp>
      <p:sp>
        <p:nvSpPr>
          <p:cNvPr id="180" name="Google Shape;180;p30"/>
          <p:cNvSpPr txBox="1"/>
          <p:nvPr>
            <p:ph idx="1" type="body"/>
          </p:nvPr>
        </p:nvSpPr>
        <p:spPr>
          <a:xfrm>
            <a:off x="593825" y="1627450"/>
            <a:ext cx="2584200" cy="3122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highlight>
                  <a:srgbClr val="FFCD00"/>
                </a:highlight>
              </a:rPr>
              <a:t>Big Room</a:t>
            </a:r>
            <a:endParaRPr b="1">
              <a:highlight>
                <a:srgbClr val="FFCD00"/>
              </a:highlight>
            </a:endParaRPr>
          </a:p>
          <a:p>
            <a:pPr indent="0" lvl="0" marL="0" rtl="0" algn="l">
              <a:spcBef>
                <a:spcPts val="1200"/>
              </a:spcBef>
              <a:spcAft>
                <a:spcPts val="0"/>
              </a:spcAft>
              <a:buNone/>
            </a:pPr>
            <a:r>
              <a:t/>
            </a:r>
            <a:endParaRPr b="1">
              <a:highlight>
                <a:srgbClr val="FFCD00"/>
              </a:highlight>
            </a:endParaRPr>
          </a:p>
          <a:p>
            <a:pPr indent="-330200" lvl="0" marL="457200" rtl="0" algn="l">
              <a:spcBef>
                <a:spcPts val="1200"/>
              </a:spcBef>
              <a:spcAft>
                <a:spcPts val="0"/>
              </a:spcAft>
              <a:buSzPts val="1600"/>
              <a:buChar char="●"/>
            </a:pPr>
            <a:r>
              <a:rPr lang="en" sz="1600">
                <a:solidFill>
                  <a:schemeClr val="dk1"/>
                </a:solidFill>
              </a:rPr>
              <a:t>30 * 30 Space</a:t>
            </a:r>
            <a:endParaRPr sz="1600">
              <a:solidFill>
                <a:schemeClr val="dk1"/>
              </a:solidFill>
            </a:endParaRPr>
          </a:p>
          <a:p>
            <a:pPr indent="-330200" lvl="0" marL="457200" rtl="0" algn="l">
              <a:spcBef>
                <a:spcPts val="0"/>
              </a:spcBef>
              <a:spcAft>
                <a:spcPts val="0"/>
              </a:spcAft>
              <a:buSzPts val="1600"/>
              <a:buChar char="●"/>
            </a:pPr>
            <a:r>
              <a:rPr lang="en" sz="1600">
                <a:solidFill>
                  <a:schemeClr val="dk1"/>
                </a:solidFill>
              </a:rPr>
              <a:t>Free to walk</a:t>
            </a:r>
            <a:endParaRPr sz="1600">
              <a:solidFill>
                <a:schemeClr val="dk1"/>
              </a:solidFill>
            </a:endParaRPr>
          </a:p>
          <a:p>
            <a:pPr indent="0" lvl="0" marL="0" rtl="0" algn="l">
              <a:spcBef>
                <a:spcPts val="1200"/>
              </a:spcBef>
              <a:spcAft>
                <a:spcPts val="0"/>
              </a:spcAft>
              <a:buNone/>
            </a:pPr>
            <a:r>
              <a:t/>
            </a:r>
            <a:endParaRPr b="1">
              <a:solidFill>
                <a:schemeClr val="dk1"/>
              </a:solidFill>
            </a:endParaRPr>
          </a:p>
          <a:p>
            <a:pPr indent="0" lvl="0" marL="0" rtl="0" algn="l">
              <a:spcBef>
                <a:spcPts val="1200"/>
              </a:spcBef>
              <a:spcAft>
                <a:spcPts val="0"/>
              </a:spcAft>
              <a:buNone/>
            </a:pPr>
            <a:r>
              <a:t/>
            </a:r>
            <a:endParaRPr b="1">
              <a:highlight>
                <a:srgbClr val="FFCD00"/>
              </a:highlight>
            </a:endParaRPr>
          </a:p>
          <a:p>
            <a:pPr indent="0" lvl="0" marL="0" rtl="0" algn="l">
              <a:spcBef>
                <a:spcPts val="1200"/>
              </a:spcBef>
              <a:spcAft>
                <a:spcPts val="1200"/>
              </a:spcAft>
              <a:buNone/>
            </a:pPr>
            <a:r>
              <a:t/>
            </a:r>
            <a:endParaRPr/>
          </a:p>
        </p:txBody>
      </p:sp>
      <p:sp>
        <p:nvSpPr>
          <p:cNvPr id="181" name="Google Shape;181;p30"/>
          <p:cNvSpPr txBox="1"/>
          <p:nvPr>
            <p:ph idx="2" type="body"/>
          </p:nvPr>
        </p:nvSpPr>
        <p:spPr>
          <a:xfrm>
            <a:off x="3047450" y="1627450"/>
            <a:ext cx="2918400" cy="2976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highlight>
                  <a:srgbClr val="FFCD00"/>
                </a:highlight>
              </a:rPr>
              <a:t>COOP</a:t>
            </a:r>
            <a:endParaRPr b="1">
              <a:highlight>
                <a:srgbClr val="FFCD00"/>
              </a:highlight>
            </a:endParaRPr>
          </a:p>
          <a:p>
            <a:pPr indent="0" lvl="0" marL="0" rtl="0" algn="l">
              <a:spcBef>
                <a:spcPts val="1200"/>
              </a:spcBef>
              <a:spcAft>
                <a:spcPts val="0"/>
              </a:spcAft>
              <a:buNone/>
            </a:pPr>
            <a:r>
              <a:t/>
            </a:r>
            <a:endParaRPr b="1">
              <a:solidFill>
                <a:schemeClr val="dk1"/>
              </a:solidFill>
            </a:endParaRPr>
          </a:p>
          <a:p>
            <a:pPr indent="-330200" lvl="0" marL="457200" rtl="0" algn="l">
              <a:spcBef>
                <a:spcPts val="1200"/>
              </a:spcBef>
              <a:spcAft>
                <a:spcPts val="0"/>
              </a:spcAft>
              <a:buSzPts val="1600"/>
              <a:buChar char="●"/>
            </a:pPr>
            <a:r>
              <a:rPr lang="en" sz="1600">
                <a:solidFill>
                  <a:schemeClr val="dk1"/>
                </a:solidFill>
              </a:rPr>
              <a:t>Different Tasks </a:t>
            </a:r>
            <a:endParaRPr sz="1600">
              <a:solidFill>
                <a:schemeClr val="dk1"/>
              </a:solidFill>
            </a:endParaRPr>
          </a:p>
          <a:p>
            <a:pPr indent="-330200" lvl="0" marL="457200" rtl="0" algn="l">
              <a:spcBef>
                <a:spcPts val="0"/>
              </a:spcBef>
              <a:spcAft>
                <a:spcPts val="0"/>
              </a:spcAft>
              <a:buSzPts val="1600"/>
              <a:buChar char="●"/>
            </a:pPr>
            <a:r>
              <a:rPr lang="en" sz="1600">
                <a:solidFill>
                  <a:schemeClr val="dk1"/>
                </a:solidFill>
              </a:rPr>
              <a:t>Same Goal: Survive</a:t>
            </a:r>
            <a:endParaRPr sz="1600"/>
          </a:p>
        </p:txBody>
      </p:sp>
      <p:sp>
        <p:nvSpPr>
          <p:cNvPr id="182" name="Google Shape;182;p30"/>
          <p:cNvSpPr txBox="1"/>
          <p:nvPr>
            <p:ph idx="3" type="body"/>
          </p:nvPr>
        </p:nvSpPr>
        <p:spPr>
          <a:xfrm>
            <a:off x="5965950" y="1627450"/>
            <a:ext cx="2703900" cy="3122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700">
                <a:highlight>
                  <a:srgbClr val="FFCD00"/>
                </a:highlight>
              </a:rPr>
              <a:t>Mixed Reality</a:t>
            </a:r>
            <a:endParaRPr b="1" sz="1700">
              <a:highlight>
                <a:srgbClr val="FFCD00"/>
              </a:highlight>
            </a:endParaRPr>
          </a:p>
          <a:p>
            <a:pPr indent="0" lvl="0" marL="0" rtl="0" algn="l">
              <a:lnSpc>
                <a:spcPct val="70000"/>
              </a:lnSpc>
              <a:spcBef>
                <a:spcPts val="1200"/>
              </a:spcBef>
              <a:spcAft>
                <a:spcPts val="0"/>
              </a:spcAft>
              <a:buNone/>
            </a:pPr>
            <a:r>
              <a:t/>
            </a:r>
            <a:endParaRPr/>
          </a:p>
          <a:p>
            <a:pPr indent="-330200" lvl="0" marL="457200" rtl="0" algn="l">
              <a:spcBef>
                <a:spcPts val="1200"/>
              </a:spcBef>
              <a:spcAft>
                <a:spcPts val="0"/>
              </a:spcAft>
              <a:buSzPts val="1600"/>
              <a:buChar char="●"/>
            </a:pPr>
            <a:r>
              <a:rPr lang="en" sz="1600">
                <a:solidFill>
                  <a:schemeClr val="dk1"/>
                </a:solidFill>
              </a:rPr>
              <a:t>Tracked Object</a:t>
            </a:r>
            <a:endParaRPr sz="1600">
              <a:solidFill>
                <a:schemeClr val="dk1"/>
              </a:solidFill>
            </a:endParaRPr>
          </a:p>
          <a:p>
            <a:pPr indent="-330200" lvl="0" marL="457200" rtl="0" algn="l">
              <a:spcBef>
                <a:spcPts val="0"/>
              </a:spcBef>
              <a:spcAft>
                <a:spcPts val="0"/>
              </a:spcAft>
              <a:buSzPts val="1600"/>
              <a:buChar char="●"/>
            </a:pPr>
            <a:r>
              <a:rPr lang="en" sz="1600">
                <a:solidFill>
                  <a:schemeClr val="dk1"/>
                </a:solidFill>
              </a:rPr>
              <a:t>Passthrough Camera</a:t>
            </a:r>
            <a:endParaRPr sz="1600">
              <a:solidFill>
                <a:schemeClr val="dk1"/>
              </a:solidFill>
            </a:endParaRPr>
          </a:p>
          <a:p>
            <a:pPr indent="0" lvl="0" marL="0" rtl="0" algn="l">
              <a:spcBef>
                <a:spcPts val="1200"/>
              </a:spcBef>
              <a:spcAft>
                <a:spcPts val="1200"/>
              </a:spcAft>
              <a:buNone/>
            </a:pPr>
            <a:r>
              <a:t/>
            </a:r>
            <a:endParaRPr b="1">
              <a:solidFill>
                <a:schemeClr val="dk1"/>
              </a:solidFill>
            </a:endParaRPr>
          </a:p>
        </p:txBody>
      </p:sp>
      <p:grpSp>
        <p:nvGrpSpPr>
          <p:cNvPr id="183" name="Google Shape;183;p30"/>
          <p:cNvGrpSpPr/>
          <p:nvPr/>
        </p:nvGrpSpPr>
        <p:grpSpPr>
          <a:xfrm>
            <a:off x="916458" y="1019750"/>
            <a:ext cx="214625" cy="214625"/>
            <a:chOff x="2594050" y="1631825"/>
            <a:chExt cx="439625" cy="439625"/>
          </a:xfrm>
        </p:grpSpPr>
        <p:sp>
          <p:nvSpPr>
            <p:cNvPr id="184" name="Google Shape;184;p30"/>
            <p:cNvSpPr/>
            <p:nvPr/>
          </p:nvSpPr>
          <p:spPr>
            <a:xfrm>
              <a:off x="2594050" y="1883300"/>
              <a:ext cx="188175" cy="188150"/>
            </a:xfrm>
            <a:custGeom>
              <a:rect b="b" l="l" r="r" t="t"/>
              <a:pathLst>
                <a:path extrusionOk="0" fill="none" h="7526" w="7527">
                  <a:moveTo>
                    <a:pt x="5992" y="0"/>
                  </a:moveTo>
                  <a:lnTo>
                    <a:pt x="537" y="6430"/>
                  </a:lnTo>
                  <a:lnTo>
                    <a:pt x="1" y="7526"/>
                  </a:lnTo>
                  <a:lnTo>
                    <a:pt x="1097" y="6990"/>
                  </a:lnTo>
                  <a:lnTo>
                    <a:pt x="7526" y="1534"/>
                  </a:lnTo>
                  <a:lnTo>
                    <a:pt x="5992" y="0"/>
                  </a:lnTo>
                  <a:close/>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30"/>
            <p:cNvSpPr/>
            <p:nvPr/>
          </p:nvSpPr>
          <p:spPr>
            <a:xfrm>
              <a:off x="2857700" y="1631825"/>
              <a:ext cx="175975" cy="176000"/>
            </a:xfrm>
            <a:custGeom>
              <a:rect b="b" l="l" r="r" t="t"/>
              <a:pathLst>
                <a:path extrusionOk="0" fill="none" h="7040" w="7039">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30"/>
            <p:cNvSpPr/>
            <p:nvPr/>
          </p:nvSpPr>
          <p:spPr>
            <a:xfrm>
              <a:off x="2662850" y="1699400"/>
              <a:ext cx="303250" cy="303250"/>
            </a:xfrm>
            <a:custGeom>
              <a:rect b="b" l="l" r="r" t="t"/>
              <a:pathLst>
                <a:path extrusionOk="0" fill="none" h="12130" w="1213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30"/>
            <p:cNvSpPr/>
            <p:nvPr/>
          </p:nvSpPr>
          <p:spPr>
            <a:xfrm>
              <a:off x="2814912" y="1754062"/>
              <a:ext cx="49950" cy="49950"/>
            </a:xfrm>
            <a:custGeom>
              <a:rect b="b" l="l" r="r" t="t"/>
              <a:pathLst>
                <a:path extrusionOk="0" fill="none" h="1998" w="1998">
                  <a:moveTo>
                    <a:pt x="1" y="1997"/>
                  </a:moveTo>
                  <a:lnTo>
                    <a:pt x="1998" y="0"/>
                  </a:lnTo>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8" name="Google Shape;188;p30"/>
          <p:cNvSpPr txBox="1"/>
          <p:nvPr>
            <p:ph idx="12" type="sldNum"/>
          </p:nvPr>
        </p:nvSpPr>
        <p:spPr>
          <a:xfrm>
            <a:off x="8543227" y="4749851"/>
            <a:ext cx="548700" cy="3936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1"/>
          <p:cNvSpPr txBox="1"/>
          <p:nvPr>
            <p:ph type="title"/>
          </p:nvPr>
        </p:nvSpPr>
        <p:spPr>
          <a:xfrm>
            <a:off x="1381250" y="917775"/>
            <a:ext cx="5925300" cy="4356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b="1" lang="en" sz="2000"/>
              <a:t>How to define COOP</a:t>
            </a:r>
            <a:endParaRPr b="1"/>
          </a:p>
        </p:txBody>
      </p:sp>
      <p:sp>
        <p:nvSpPr>
          <p:cNvPr id="194" name="Google Shape;194;p31"/>
          <p:cNvSpPr txBox="1"/>
          <p:nvPr>
            <p:ph idx="1" type="body"/>
          </p:nvPr>
        </p:nvSpPr>
        <p:spPr>
          <a:xfrm>
            <a:off x="119025" y="1627450"/>
            <a:ext cx="1920900" cy="3122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highlight>
                  <a:srgbClr val="FFCD00"/>
                </a:highlight>
              </a:rPr>
              <a:t>Same Goal</a:t>
            </a:r>
            <a:endParaRPr b="1">
              <a:highlight>
                <a:srgbClr val="FFCD00"/>
              </a:highlight>
            </a:endParaRPr>
          </a:p>
          <a:p>
            <a:pPr indent="0" lvl="0" marL="0" rtl="0" algn="l">
              <a:spcBef>
                <a:spcPts val="1200"/>
              </a:spcBef>
              <a:spcAft>
                <a:spcPts val="0"/>
              </a:spcAft>
              <a:buNone/>
            </a:pPr>
            <a:r>
              <a:t/>
            </a:r>
            <a:endParaRPr b="1"/>
          </a:p>
          <a:p>
            <a:pPr indent="-330200" lvl="0" marL="457200" rtl="0" algn="l">
              <a:spcBef>
                <a:spcPts val="1200"/>
              </a:spcBef>
              <a:spcAft>
                <a:spcPts val="0"/>
              </a:spcAft>
              <a:buSzPts val="1600"/>
              <a:buChar char="●"/>
            </a:pPr>
            <a:r>
              <a:rPr lang="en" sz="1600"/>
              <a:t>Maintain the Spaceship</a:t>
            </a:r>
            <a:endParaRPr sz="1600"/>
          </a:p>
          <a:p>
            <a:pPr indent="-330200" lvl="0" marL="457200" rtl="0" algn="l">
              <a:spcBef>
                <a:spcPts val="0"/>
              </a:spcBef>
              <a:spcAft>
                <a:spcPts val="0"/>
              </a:spcAft>
              <a:buSzPts val="1600"/>
              <a:buChar char="●"/>
            </a:pPr>
            <a:r>
              <a:rPr lang="en" sz="1600"/>
              <a:t>Survive in the Spaceship</a:t>
            </a:r>
            <a:endParaRPr sz="1600"/>
          </a:p>
          <a:p>
            <a:pPr indent="0" lvl="0" marL="0" rtl="0" algn="l">
              <a:spcBef>
                <a:spcPts val="1200"/>
              </a:spcBef>
              <a:spcAft>
                <a:spcPts val="0"/>
              </a:spcAft>
              <a:buNone/>
            </a:pPr>
            <a:r>
              <a:t/>
            </a:r>
            <a:endParaRPr b="1" sz="1600"/>
          </a:p>
          <a:p>
            <a:pPr indent="0" lvl="0" marL="0" rtl="0" algn="l">
              <a:spcBef>
                <a:spcPts val="1200"/>
              </a:spcBef>
              <a:spcAft>
                <a:spcPts val="1200"/>
              </a:spcAft>
              <a:buNone/>
            </a:pPr>
            <a:r>
              <a:t/>
            </a:r>
            <a:endParaRPr b="1"/>
          </a:p>
        </p:txBody>
      </p:sp>
      <p:grpSp>
        <p:nvGrpSpPr>
          <p:cNvPr id="195" name="Google Shape;195;p31"/>
          <p:cNvGrpSpPr/>
          <p:nvPr/>
        </p:nvGrpSpPr>
        <p:grpSpPr>
          <a:xfrm>
            <a:off x="916458" y="1019750"/>
            <a:ext cx="214625" cy="214625"/>
            <a:chOff x="2594050" y="1631825"/>
            <a:chExt cx="439625" cy="439625"/>
          </a:xfrm>
        </p:grpSpPr>
        <p:sp>
          <p:nvSpPr>
            <p:cNvPr id="196" name="Google Shape;196;p31"/>
            <p:cNvSpPr/>
            <p:nvPr/>
          </p:nvSpPr>
          <p:spPr>
            <a:xfrm>
              <a:off x="2594050" y="1883300"/>
              <a:ext cx="188175" cy="188150"/>
            </a:xfrm>
            <a:custGeom>
              <a:rect b="b" l="l" r="r" t="t"/>
              <a:pathLst>
                <a:path extrusionOk="0" fill="none" h="7526" w="7527">
                  <a:moveTo>
                    <a:pt x="5992" y="0"/>
                  </a:moveTo>
                  <a:lnTo>
                    <a:pt x="537" y="6430"/>
                  </a:lnTo>
                  <a:lnTo>
                    <a:pt x="1" y="7526"/>
                  </a:lnTo>
                  <a:lnTo>
                    <a:pt x="1097" y="6990"/>
                  </a:lnTo>
                  <a:lnTo>
                    <a:pt x="7526" y="1534"/>
                  </a:lnTo>
                  <a:lnTo>
                    <a:pt x="5992" y="0"/>
                  </a:lnTo>
                  <a:close/>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31"/>
            <p:cNvSpPr/>
            <p:nvPr/>
          </p:nvSpPr>
          <p:spPr>
            <a:xfrm>
              <a:off x="2857700" y="1631825"/>
              <a:ext cx="175975" cy="176000"/>
            </a:xfrm>
            <a:custGeom>
              <a:rect b="b" l="l" r="r" t="t"/>
              <a:pathLst>
                <a:path extrusionOk="0" fill="none" h="7040" w="7039">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31"/>
            <p:cNvSpPr/>
            <p:nvPr/>
          </p:nvSpPr>
          <p:spPr>
            <a:xfrm>
              <a:off x="2662850" y="1699400"/>
              <a:ext cx="303250" cy="303250"/>
            </a:xfrm>
            <a:custGeom>
              <a:rect b="b" l="l" r="r" t="t"/>
              <a:pathLst>
                <a:path extrusionOk="0" fill="none" h="12130" w="1213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31"/>
            <p:cNvSpPr/>
            <p:nvPr/>
          </p:nvSpPr>
          <p:spPr>
            <a:xfrm>
              <a:off x="2814912" y="1754062"/>
              <a:ext cx="49950" cy="49950"/>
            </a:xfrm>
            <a:custGeom>
              <a:rect b="b" l="l" r="r" t="t"/>
              <a:pathLst>
                <a:path extrusionOk="0" fill="none" h="1998" w="1998">
                  <a:moveTo>
                    <a:pt x="1" y="1997"/>
                  </a:moveTo>
                  <a:lnTo>
                    <a:pt x="1998" y="0"/>
                  </a:lnTo>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0" name="Google Shape;200;p31"/>
          <p:cNvSpPr txBox="1"/>
          <p:nvPr>
            <p:ph idx="12" type="sldNum"/>
          </p:nvPr>
        </p:nvSpPr>
        <p:spPr>
          <a:xfrm>
            <a:off x="8543227" y="4749851"/>
            <a:ext cx="548700" cy="3936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01" name="Google Shape;201;p31"/>
          <p:cNvSpPr txBox="1"/>
          <p:nvPr>
            <p:ph idx="1" type="body"/>
          </p:nvPr>
        </p:nvSpPr>
        <p:spPr>
          <a:xfrm>
            <a:off x="1864700" y="1627450"/>
            <a:ext cx="2446800" cy="3122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b="1" lang="en">
                <a:highlight>
                  <a:srgbClr val="FFCD00"/>
                </a:highlight>
              </a:rPr>
              <a:t>Different Events</a:t>
            </a:r>
            <a:endParaRPr b="1">
              <a:highlight>
                <a:srgbClr val="FFCD00"/>
              </a:highlight>
            </a:endParaRPr>
          </a:p>
          <a:p>
            <a:pPr indent="0" lvl="0" marL="0" rtl="0" algn="l">
              <a:spcBef>
                <a:spcPts val="1200"/>
              </a:spcBef>
              <a:spcAft>
                <a:spcPts val="0"/>
              </a:spcAft>
              <a:buNone/>
            </a:pPr>
            <a:r>
              <a:t/>
            </a:r>
            <a:endParaRPr sz="1600"/>
          </a:p>
          <a:p>
            <a:pPr indent="-330200" lvl="0" marL="457200" rtl="0" algn="l">
              <a:spcBef>
                <a:spcPts val="1200"/>
              </a:spcBef>
              <a:spcAft>
                <a:spcPts val="0"/>
              </a:spcAft>
              <a:buSzPts val="1600"/>
              <a:buChar char="●"/>
            </a:pPr>
            <a:r>
              <a:rPr lang="en" sz="1600"/>
              <a:t>Inside Factors </a:t>
            </a:r>
            <a:endParaRPr sz="1600"/>
          </a:p>
          <a:p>
            <a:pPr indent="-330200" lvl="1" marL="914400" rtl="0" algn="l">
              <a:spcBef>
                <a:spcPts val="0"/>
              </a:spcBef>
              <a:spcAft>
                <a:spcPts val="0"/>
              </a:spcAft>
              <a:buSzPts val="1600"/>
              <a:buChar char="○"/>
            </a:pPr>
            <a:r>
              <a:rPr lang="en" sz="1600"/>
              <a:t>Broken parts</a:t>
            </a:r>
            <a:endParaRPr sz="1600"/>
          </a:p>
          <a:p>
            <a:pPr indent="-330200" lvl="0" marL="457200" rtl="0" algn="l">
              <a:spcBef>
                <a:spcPts val="0"/>
              </a:spcBef>
              <a:spcAft>
                <a:spcPts val="0"/>
              </a:spcAft>
              <a:buSzPts val="1600"/>
              <a:buChar char="●"/>
            </a:pPr>
            <a:r>
              <a:rPr lang="en" sz="1600"/>
              <a:t>Outside Factors</a:t>
            </a:r>
            <a:endParaRPr sz="1600"/>
          </a:p>
          <a:p>
            <a:pPr indent="-330200" lvl="1" marL="914400" rtl="0" algn="l">
              <a:spcBef>
                <a:spcPts val="0"/>
              </a:spcBef>
              <a:spcAft>
                <a:spcPts val="0"/>
              </a:spcAft>
              <a:buSzPts val="1600"/>
              <a:buChar char="○"/>
            </a:pPr>
            <a:r>
              <a:rPr lang="en" sz="1600"/>
              <a:t>Meteorite</a:t>
            </a:r>
            <a:endParaRPr sz="1600"/>
          </a:p>
          <a:p>
            <a:pPr indent="-330200" lvl="1" marL="914400" rtl="0" algn="l">
              <a:spcBef>
                <a:spcPts val="0"/>
              </a:spcBef>
              <a:spcAft>
                <a:spcPts val="0"/>
              </a:spcAft>
              <a:buSzPts val="1600"/>
              <a:buChar char="○"/>
            </a:pPr>
            <a:r>
              <a:rPr lang="en" sz="1600"/>
              <a:t>Black Hole</a:t>
            </a:r>
            <a:endParaRPr sz="1600"/>
          </a:p>
          <a:p>
            <a:pPr indent="-330200" lvl="1" marL="914400" rtl="0" algn="l">
              <a:spcBef>
                <a:spcPts val="0"/>
              </a:spcBef>
              <a:spcAft>
                <a:spcPts val="0"/>
              </a:spcAft>
              <a:buSzPts val="1600"/>
              <a:buChar char="○"/>
            </a:pPr>
            <a:r>
              <a:rPr lang="en" sz="1600"/>
              <a:t>etc</a:t>
            </a:r>
            <a:endParaRPr sz="1600"/>
          </a:p>
          <a:p>
            <a:pPr indent="0" lvl="0" marL="0" rtl="0" algn="l">
              <a:spcBef>
                <a:spcPts val="1200"/>
              </a:spcBef>
              <a:spcAft>
                <a:spcPts val="0"/>
              </a:spcAft>
              <a:buNone/>
            </a:pPr>
            <a:r>
              <a:t/>
            </a:r>
            <a:endParaRPr b="1" sz="1200"/>
          </a:p>
          <a:p>
            <a:pPr indent="0" lvl="0" marL="0" rtl="0" algn="l">
              <a:spcBef>
                <a:spcPts val="1200"/>
              </a:spcBef>
              <a:spcAft>
                <a:spcPts val="1200"/>
              </a:spcAft>
              <a:buNone/>
            </a:pPr>
            <a:r>
              <a:t/>
            </a:r>
            <a:endParaRPr/>
          </a:p>
        </p:txBody>
      </p:sp>
      <p:sp>
        <p:nvSpPr>
          <p:cNvPr id="202" name="Google Shape;202;p31"/>
          <p:cNvSpPr txBox="1"/>
          <p:nvPr>
            <p:ph idx="1" type="body"/>
          </p:nvPr>
        </p:nvSpPr>
        <p:spPr>
          <a:xfrm>
            <a:off x="6507725" y="1627450"/>
            <a:ext cx="2584200" cy="3122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highlight>
                  <a:srgbClr val="FFCD00"/>
                </a:highlight>
              </a:rPr>
              <a:t>Manage the Schedule</a:t>
            </a:r>
            <a:endParaRPr b="1">
              <a:highlight>
                <a:srgbClr val="FFCD00"/>
              </a:highlight>
            </a:endParaRPr>
          </a:p>
          <a:p>
            <a:pPr indent="0" lvl="0" marL="0" rtl="0" algn="l">
              <a:spcBef>
                <a:spcPts val="1200"/>
              </a:spcBef>
              <a:spcAft>
                <a:spcPts val="0"/>
              </a:spcAft>
              <a:buNone/>
            </a:pPr>
            <a:r>
              <a:t/>
            </a:r>
            <a:endParaRPr b="1"/>
          </a:p>
          <a:p>
            <a:pPr indent="-330200" lvl="0" marL="457200" rtl="0" algn="l">
              <a:spcBef>
                <a:spcPts val="1200"/>
              </a:spcBef>
              <a:spcAft>
                <a:spcPts val="0"/>
              </a:spcAft>
              <a:buSzPts val="1600"/>
              <a:buChar char="●"/>
            </a:pPr>
            <a:r>
              <a:rPr lang="en" sz="1600"/>
              <a:t>Different solutions of the same problem</a:t>
            </a:r>
            <a:endParaRPr sz="1600"/>
          </a:p>
          <a:p>
            <a:pPr indent="-330200" lvl="0" marL="457200" rtl="0" algn="l">
              <a:spcBef>
                <a:spcPts val="0"/>
              </a:spcBef>
              <a:spcAft>
                <a:spcPts val="0"/>
              </a:spcAft>
              <a:buSzPts val="1600"/>
              <a:buChar char="●"/>
            </a:pPr>
            <a:r>
              <a:rPr lang="en" sz="1600"/>
              <a:t>Who do What?</a:t>
            </a:r>
            <a:endParaRPr sz="1600"/>
          </a:p>
          <a:p>
            <a:pPr indent="0" lvl="0" marL="0" rtl="0" algn="l">
              <a:spcBef>
                <a:spcPts val="1200"/>
              </a:spcBef>
              <a:spcAft>
                <a:spcPts val="0"/>
              </a:spcAft>
              <a:buNone/>
            </a:pPr>
            <a:r>
              <a:t/>
            </a:r>
            <a:endParaRPr b="1" sz="1200"/>
          </a:p>
          <a:p>
            <a:pPr indent="0" lvl="0" marL="0" rtl="0" algn="l">
              <a:spcBef>
                <a:spcPts val="1200"/>
              </a:spcBef>
              <a:spcAft>
                <a:spcPts val="1200"/>
              </a:spcAft>
              <a:buNone/>
            </a:pPr>
            <a:r>
              <a:t/>
            </a:r>
            <a:endParaRPr/>
          </a:p>
        </p:txBody>
      </p:sp>
      <p:sp>
        <p:nvSpPr>
          <p:cNvPr id="203" name="Google Shape;203;p31"/>
          <p:cNvSpPr txBox="1"/>
          <p:nvPr>
            <p:ph idx="1" type="body"/>
          </p:nvPr>
        </p:nvSpPr>
        <p:spPr>
          <a:xfrm>
            <a:off x="4153275" y="1627450"/>
            <a:ext cx="2584200" cy="3122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highlight>
                  <a:srgbClr val="FFCD00"/>
                </a:highlight>
              </a:rPr>
              <a:t>Different Solutions</a:t>
            </a:r>
            <a:endParaRPr b="1">
              <a:highlight>
                <a:srgbClr val="FFCD00"/>
              </a:highlight>
            </a:endParaRPr>
          </a:p>
          <a:p>
            <a:pPr indent="0" lvl="0" marL="0" rtl="0" algn="l">
              <a:spcBef>
                <a:spcPts val="1200"/>
              </a:spcBef>
              <a:spcAft>
                <a:spcPts val="0"/>
              </a:spcAft>
              <a:buNone/>
            </a:pPr>
            <a:r>
              <a:t/>
            </a:r>
            <a:endParaRPr b="1"/>
          </a:p>
          <a:p>
            <a:pPr indent="-330200" lvl="0" marL="457200" rtl="0" algn="l">
              <a:spcBef>
                <a:spcPts val="1200"/>
              </a:spcBef>
              <a:spcAft>
                <a:spcPts val="0"/>
              </a:spcAft>
              <a:buSzPts val="1600"/>
              <a:buChar char="●"/>
            </a:pPr>
            <a:r>
              <a:rPr lang="en" sz="1600"/>
              <a:t>Fly Away</a:t>
            </a:r>
            <a:endParaRPr sz="1600"/>
          </a:p>
          <a:p>
            <a:pPr indent="-330200" lvl="0" marL="457200" rtl="0" algn="l">
              <a:spcBef>
                <a:spcPts val="0"/>
              </a:spcBef>
              <a:spcAft>
                <a:spcPts val="0"/>
              </a:spcAft>
              <a:buSzPts val="1600"/>
              <a:buChar char="●"/>
            </a:pPr>
            <a:r>
              <a:rPr lang="en" sz="1600"/>
              <a:t>Fire the Weapon</a:t>
            </a:r>
            <a:endParaRPr sz="1600"/>
          </a:p>
          <a:p>
            <a:pPr indent="-330200" lvl="0" marL="457200" rtl="0" algn="l">
              <a:spcBef>
                <a:spcPts val="0"/>
              </a:spcBef>
              <a:spcAft>
                <a:spcPts val="0"/>
              </a:spcAft>
              <a:buSzPts val="1600"/>
              <a:buChar char="●"/>
            </a:pPr>
            <a:r>
              <a:rPr lang="en" sz="1600"/>
              <a:t>Fix the ship module</a:t>
            </a:r>
            <a:endParaRPr sz="1600"/>
          </a:p>
          <a:p>
            <a:pPr indent="-330200" lvl="0" marL="457200" rtl="0" algn="l">
              <a:spcBef>
                <a:spcPts val="0"/>
              </a:spcBef>
              <a:spcAft>
                <a:spcPts val="0"/>
              </a:spcAft>
              <a:buSzPts val="1600"/>
              <a:buChar char="●"/>
            </a:pPr>
            <a:r>
              <a:rPr lang="en" sz="1600"/>
              <a:t>Allocate energy</a:t>
            </a:r>
            <a:endParaRPr sz="1600"/>
          </a:p>
          <a:p>
            <a:pPr indent="0" lvl="0" marL="0" rtl="0" algn="l">
              <a:spcBef>
                <a:spcPts val="1200"/>
              </a:spcBef>
              <a:spcAft>
                <a:spcPts val="0"/>
              </a:spcAft>
              <a:buNone/>
            </a:pPr>
            <a:r>
              <a:t/>
            </a:r>
            <a:endParaRPr b="1" sz="1200"/>
          </a:p>
          <a:p>
            <a:pPr indent="0" lvl="0" marL="0" rtl="0" algn="l">
              <a:spcBef>
                <a:spcPts val="1200"/>
              </a:spcBef>
              <a:spcAft>
                <a:spcPts val="120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2"/>
          <p:cNvSpPr txBox="1"/>
          <p:nvPr>
            <p:ph type="title"/>
          </p:nvPr>
        </p:nvSpPr>
        <p:spPr>
          <a:xfrm>
            <a:off x="1381250" y="917775"/>
            <a:ext cx="7459500" cy="4356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b="1" lang="en" sz="2000"/>
              <a:t>Spaceship Layout: Utilize the Big Room &amp; Passthrough Camera</a:t>
            </a:r>
            <a:endParaRPr b="1"/>
          </a:p>
        </p:txBody>
      </p:sp>
      <p:grpSp>
        <p:nvGrpSpPr>
          <p:cNvPr id="209" name="Google Shape;209;p32"/>
          <p:cNvGrpSpPr/>
          <p:nvPr/>
        </p:nvGrpSpPr>
        <p:grpSpPr>
          <a:xfrm>
            <a:off x="916458" y="1019750"/>
            <a:ext cx="214625" cy="214625"/>
            <a:chOff x="2594050" y="1631825"/>
            <a:chExt cx="439625" cy="439625"/>
          </a:xfrm>
        </p:grpSpPr>
        <p:sp>
          <p:nvSpPr>
            <p:cNvPr id="210" name="Google Shape;210;p32"/>
            <p:cNvSpPr/>
            <p:nvPr/>
          </p:nvSpPr>
          <p:spPr>
            <a:xfrm>
              <a:off x="2594050" y="1883300"/>
              <a:ext cx="188175" cy="188150"/>
            </a:xfrm>
            <a:custGeom>
              <a:rect b="b" l="l" r="r" t="t"/>
              <a:pathLst>
                <a:path extrusionOk="0" fill="none" h="7526" w="7527">
                  <a:moveTo>
                    <a:pt x="5992" y="0"/>
                  </a:moveTo>
                  <a:lnTo>
                    <a:pt x="537" y="6430"/>
                  </a:lnTo>
                  <a:lnTo>
                    <a:pt x="1" y="7526"/>
                  </a:lnTo>
                  <a:lnTo>
                    <a:pt x="1097" y="6990"/>
                  </a:lnTo>
                  <a:lnTo>
                    <a:pt x="7526" y="1534"/>
                  </a:lnTo>
                  <a:lnTo>
                    <a:pt x="5992" y="0"/>
                  </a:lnTo>
                  <a:close/>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32"/>
            <p:cNvSpPr/>
            <p:nvPr/>
          </p:nvSpPr>
          <p:spPr>
            <a:xfrm>
              <a:off x="2857700" y="1631825"/>
              <a:ext cx="175975" cy="176000"/>
            </a:xfrm>
            <a:custGeom>
              <a:rect b="b" l="l" r="r" t="t"/>
              <a:pathLst>
                <a:path extrusionOk="0" fill="none" h="7040" w="7039">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32"/>
            <p:cNvSpPr/>
            <p:nvPr/>
          </p:nvSpPr>
          <p:spPr>
            <a:xfrm>
              <a:off x="2662850" y="1699400"/>
              <a:ext cx="303250" cy="303250"/>
            </a:xfrm>
            <a:custGeom>
              <a:rect b="b" l="l" r="r" t="t"/>
              <a:pathLst>
                <a:path extrusionOk="0" fill="none" h="12130" w="1213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32"/>
            <p:cNvSpPr/>
            <p:nvPr/>
          </p:nvSpPr>
          <p:spPr>
            <a:xfrm>
              <a:off x="2814912" y="1754062"/>
              <a:ext cx="49950" cy="49950"/>
            </a:xfrm>
            <a:custGeom>
              <a:rect b="b" l="l" r="r" t="t"/>
              <a:pathLst>
                <a:path extrusionOk="0" fill="none" h="1998" w="1998">
                  <a:moveTo>
                    <a:pt x="1" y="1997"/>
                  </a:moveTo>
                  <a:lnTo>
                    <a:pt x="1998" y="0"/>
                  </a:lnTo>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4" name="Google Shape;214;p32"/>
          <p:cNvSpPr txBox="1"/>
          <p:nvPr>
            <p:ph idx="12" type="sldNum"/>
          </p:nvPr>
        </p:nvSpPr>
        <p:spPr>
          <a:xfrm>
            <a:off x="8543227" y="4749851"/>
            <a:ext cx="548700" cy="3936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15" name="Google Shape;215;p32"/>
          <p:cNvPicPr preferRelativeResize="0"/>
          <p:nvPr/>
        </p:nvPicPr>
        <p:blipFill>
          <a:blip r:embed="rId3">
            <a:alphaModFix/>
          </a:blip>
          <a:stretch>
            <a:fillRect/>
          </a:stretch>
        </p:blipFill>
        <p:spPr>
          <a:xfrm>
            <a:off x="1206500" y="1284875"/>
            <a:ext cx="5471874" cy="38586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3"/>
          <p:cNvSpPr txBox="1"/>
          <p:nvPr>
            <p:ph type="title"/>
          </p:nvPr>
        </p:nvSpPr>
        <p:spPr>
          <a:xfrm>
            <a:off x="1381250" y="917775"/>
            <a:ext cx="5925300" cy="4356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b="1" lang="en" sz="2000"/>
              <a:t>Different Solutions to the same problem</a:t>
            </a:r>
            <a:endParaRPr b="1"/>
          </a:p>
        </p:txBody>
      </p:sp>
      <p:grpSp>
        <p:nvGrpSpPr>
          <p:cNvPr id="221" name="Google Shape;221;p33"/>
          <p:cNvGrpSpPr/>
          <p:nvPr/>
        </p:nvGrpSpPr>
        <p:grpSpPr>
          <a:xfrm>
            <a:off x="916458" y="1019750"/>
            <a:ext cx="214625" cy="214625"/>
            <a:chOff x="2594050" y="1631825"/>
            <a:chExt cx="439625" cy="439625"/>
          </a:xfrm>
        </p:grpSpPr>
        <p:sp>
          <p:nvSpPr>
            <p:cNvPr id="222" name="Google Shape;222;p33"/>
            <p:cNvSpPr/>
            <p:nvPr/>
          </p:nvSpPr>
          <p:spPr>
            <a:xfrm>
              <a:off x="2594050" y="1883300"/>
              <a:ext cx="188175" cy="188150"/>
            </a:xfrm>
            <a:custGeom>
              <a:rect b="b" l="l" r="r" t="t"/>
              <a:pathLst>
                <a:path extrusionOk="0" fill="none" h="7526" w="7527">
                  <a:moveTo>
                    <a:pt x="5992" y="0"/>
                  </a:moveTo>
                  <a:lnTo>
                    <a:pt x="537" y="6430"/>
                  </a:lnTo>
                  <a:lnTo>
                    <a:pt x="1" y="7526"/>
                  </a:lnTo>
                  <a:lnTo>
                    <a:pt x="1097" y="6990"/>
                  </a:lnTo>
                  <a:lnTo>
                    <a:pt x="7526" y="1534"/>
                  </a:lnTo>
                  <a:lnTo>
                    <a:pt x="5992" y="0"/>
                  </a:lnTo>
                  <a:close/>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33"/>
            <p:cNvSpPr/>
            <p:nvPr/>
          </p:nvSpPr>
          <p:spPr>
            <a:xfrm>
              <a:off x="2857700" y="1631825"/>
              <a:ext cx="175975" cy="176000"/>
            </a:xfrm>
            <a:custGeom>
              <a:rect b="b" l="l" r="r" t="t"/>
              <a:pathLst>
                <a:path extrusionOk="0" fill="none" h="7040" w="7039">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33"/>
            <p:cNvSpPr/>
            <p:nvPr/>
          </p:nvSpPr>
          <p:spPr>
            <a:xfrm>
              <a:off x="2662850" y="1699400"/>
              <a:ext cx="303250" cy="303250"/>
            </a:xfrm>
            <a:custGeom>
              <a:rect b="b" l="l" r="r" t="t"/>
              <a:pathLst>
                <a:path extrusionOk="0" fill="none" h="12130" w="1213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33"/>
            <p:cNvSpPr/>
            <p:nvPr/>
          </p:nvSpPr>
          <p:spPr>
            <a:xfrm>
              <a:off x="2814912" y="1754062"/>
              <a:ext cx="49950" cy="49950"/>
            </a:xfrm>
            <a:custGeom>
              <a:rect b="b" l="l" r="r" t="t"/>
              <a:pathLst>
                <a:path extrusionOk="0" fill="none" h="1998" w="1998">
                  <a:moveTo>
                    <a:pt x="1" y="1997"/>
                  </a:moveTo>
                  <a:lnTo>
                    <a:pt x="1998" y="0"/>
                  </a:lnTo>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6" name="Google Shape;226;p33"/>
          <p:cNvSpPr txBox="1"/>
          <p:nvPr>
            <p:ph idx="12" type="sldNum"/>
          </p:nvPr>
        </p:nvSpPr>
        <p:spPr>
          <a:xfrm>
            <a:off x="8543227" y="4749851"/>
            <a:ext cx="548700" cy="3936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27" name="Google Shape;227;p33"/>
          <p:cNvPicPr preferRelativeResize="0"/>
          <p:nvPr/>
        </p:nvPicPr>
        <p:blipFill rotWithShape="1">
          <a:blip r:embed="rId3">
            <a:alphaModFix/>
          </a:blip>
          <a:srcRect b="14810" l="0" r="0" t="3948"/>
          <a:stretch/>
        </p:blipFill>
        <p:spPr>
          <a:xfrm>
            <a:off x="1381250" y="1407625"/>
            <a:ext cx="4033426" cy="369675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4"/>
          <p:cNvSpPr txBox="1"/>
          <p:nvPr>
            <p:ph type="title"/>
          </p:nvPr>
        </p:nvSpPr>
        <p:spPr>
          <a:xfrm>
            <a:off x="1381250" y="917775"/>
            <a:ext cx="5925300" cy="4356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b="1" lang="en" sz="2000"/>
              <a:t>Different Solutions to the same problem</a:t>
            </a:r>
            <a:endParaRPr b="1"/>
          </a:p>
        </p:txBody>
      </p:sp>
      <p:grpSp>
        <p:nvGrpSpPr>
          <p:cNvPr id="233" name="Google Shape;233;p34"/>
          <p:cNvGrpSpPr/>
          <p:nvPr/>
        </p:nvGrpSpPr>
        <p:grpSpPr>
          <a:xfrm>
            <a:off x="916458" y="1019750"/>
            <a:ext cx="214625" cy="214625"/>
            <a:chOff x="2594050" y="1631825"/>
            <a:chExt cx="439625" cy="439625"/>
          </a:xfrm>
        </p:grpSpPr>
        <p:sp>
          <p:nvSpPr>
            <p:cNvPr id="234" name="Google Shape;234;p34"/>
            <p:cNvSpPr/>
            <p:nvPr/>
          </p:nvSpPr>
          <p:spPr>
            <a:xfrm>
              <a:off x="2594050" y="1883300"/>
              <a:ext cx="188175" cy="188150"/>
            </a:xfrm>
            <a:custGeom>
              <a:rect b="b" l="l" r="r" t="t"/>
              <a:pathLst>
                <a:path extrusionOk="0" fill="none" h="7526" w="7527">
                  <a:moveTo>
                    <a:pt x="5992" y="0"/>
                  </a:moveTo>
                  <a:lnTo>
                    <a:pt x="537" y="6430"/>
                  </a:lnTo>
                  <a:lnTo>
                    <a:pt x="1" y="7526"/>
                  </a:lnTo>
                  <a:lnTo>
                    <a:pt x="1097" y="6990"/>
                  </a:lnTo>
                  <a:lnTo>
                    <a:pt x="7526" y="1534"/>
                  </a:lnTo>
                  <a:lnTo>
                    <a:pt x="5992" y="0"/>
                  </a:lnTo>
                  <a:close/>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34"/>
            <p:cNvSpPr/>
            <p:nvPr/>
          </p:nvSpPr>
          <p:spPr>
            <a:xfrm>
              <a:off x="2857700" y="1631825"/>
              <a:ext cx="175975" cy="176000"/>
            </a:xfrm>
            <a:custGeom>
              <a:rect b="b" l="l" r="r" t="t"/>
              <a:pathLst>
                <a:path extrusionOk="0" fill="none" h="7040" w="7039">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34"/>
            <p:cNvSpPr/>
            <p:nvPr/>
          </p:nvSpPr>
          <p:spPr>
            <a:xfrm>
              <a:off x="2662850" y="1699400"/>
              <a:ext cx="303250" cy="303250"/>
            </a:xfrm>
            <a:custGeom>
              <a:rect b="b" l="l" r="r" t="t"/>
              <a:pathLst>
                <a:path extrusionOk="0" fill="none" h="12130" w="1213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34"/>
            <p:cNvSpPr/>
            <p:nvPr/>
          </p:nvSpPr>
          <p:spPr>
            <a:xfrm>
              <a:off x="2814912" y="1754062"/>
              <a:ext cx="49950" cy="49950"/>
            </a:xfrm>
            <a:custGeom>
              <a:rect b="b" l="l" r="r" t="t"/>
              <a:pathLst>
                <a:path extrusionOk="0" fill="none" h="1998" w="1998">
                  <a:moveTo>
                    <a:pt x="1" y="1997"/>
                  </a:moveTo>
                  <a:lnTo>
                    <a:pt x="1998" y="0"/>
                  </a:lnTo>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8" name="Google Shape;238;p34"/>
          <p:cNvSpPr txBox="1"/>
          <p:nvPr>
            <p:ph idx="12" type="sldNum"/>
          </p:nvPr>
        </p:nvSpPr>
        <p:spPr>
          <a:xfrm>
            <a:off x="8543227" y="4749851"/>
            <a:ext cx="548700" cy="3936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39" name="Google Shape;239;p34"/>
          <p:cNvPicPr preferRelativeResize="0"/>
          <p:nvPr/>
        </p:nvPicPr>
        <p:blipFill>
          <a:blip r:embed="rId3">
            <a:alphaModFix/>
          </a:blip>
          <a:stretch>
            <a:fillRect/>
          </a:stretch>
        </p:blipFill>
        <p:spPr>
          <a:xfrm>
            <a:off x="916450" y="1353374"/>
            <a:ext cx="6306710" cy="37383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35"/>
          <p:cNvSpPr txBox="1"/>
          <p:nvPr>
            <p:ph type="title"/>
          </p:nvPr>
        </p:nvSpPr>
        <p:spPr>
          <a:xfrm>
            <a:off x="1381250" y="922675"/>
            <a:ext cx="5036700" cy="435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1800"/>
              <a:t>Shield Manage with Passthrough Camera &amp; Virtual Screen in Real World</a:t>
            </a:r>
            <a:endParaRPr b="1" sz="1800"/>
          </a:p>
        </p:txBody>
      </p:sp>
      <p:pic>
        <p:nvPicPr>
          <p:cNvPr id="245" name="Google Shape;245;p35"/>
          <p:cNvPicPr preferRelativeResize="0"/>
          <p:nvPr/>
        </p:nvPicPr>
        <p:blipFill>
          <a:blip r:embed="rId3">
            <a:alphaModFix/>
          </a:blip>
          <a:stretch>
            <a:fillRect/>
          </a:stretch>
        </p:blipFill>
        <p:spPr>
          <a:xfrm>
            <a:off x="703300" y="1554700"/>
            <a:ext cx="5348375" cy="32646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graphicFrame>
        <p:nvGraphicFramePr>
          <p:cNvPr id="82" name="Google Shape;82;p18"/>
          <p:cNvGraphicFramePr/>
          <p:nvPr/>
        </p:nvGraphicFramePr>
        <p:xfrm>
          <a:off x="911775" y="1455250"/>
          <a:ext cx="3000000" cy="3000000"/>
        </p:xfrm>
        <a:graphic>
          <a:graphicData uri="http://schemas.openxmlformats.org/drawingml/2006/table">
            <a:tbl>
              <a:tblPr>
                <a:noFill/>
                <a:tableStyleId>{C78A7314-CCB7-4E45-A66C-75847495294D}</a:tableStyleId>
              </a:tblPr>
              <a:tblGrid>
                <a:gridCol w="1371200"/>
                <a:gridCol w="1985200"/>
                <a:gridCol w="2116725"/>
                <a:gridCol w="1847325"/>
              </a:tblGrid>
              <a:tr h="297075">
                <a:tc>
                  <a:txBody>
                    <a:bodyPr/>
                    <a:lstStyle/>
                    <a:p>
                      <a:pPr indent="0" lvl="0" marL="0" rtl="0" algn="ctr">
                        <a:spcBef>
                          <a:spcPts val="0"/>
                        </a:spcBef>
                        <a:spcAft>
                          <a:spcPts val="0"/>
                        </a:spcAft>
                        <a:buNone/>
                      </a:pPr>
                      <a:r>
                        <a:rPr b="1" lang="en"/>
                        <a:t>Tech</a:t>
                      </a:r>
                      <a:endParaRPr b="1"/>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
                        <a:t>Benefits</a:t>
                      </a:r>
                      <a:endParaRPr b="1"/>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
                        <a:t>Problems</a:t>
                      </a:r>
                      <a:endParaRPr b="1"/>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
                        <a:t>Tech Per Object</a:t>
                      </a:r>
                      <a:endParaRPr b="1"/>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453700">
                <a:tc>
                  <a:txBody>
                    <a:bodyPr/>
                    <a:lstStyle/>
                    <a:p>
                      <a:pPr indent="0" lvl="0" marL="0" rtl="0" algn="l">
                        <a:spcBef>
                          <a:spcPts val="0"/>
                        </a:spcBef>
                        <a:spcAft>
                          <a:spcPts val="0"/>
                        </a:spcAft>
                        <a:buNone/>
                      </a:pPr>
                      <a:r>
                        <a:rPr lang="en"/>
                        <a:t>Apple AirTags</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tcPr>
                </a:tc>
                <a:tc>
                  <a:txBody>
                    <a:bodyPr/>
                    <a:lstStyle/>
                    <a:p>
                      <a:pPr indent="0" lvl="0" marL="0" rtl="0" algn="l">
                        <a:spcBef>
                          <a:spcPts val="0"/>
                        </a:spcBef>
                        <a:spcAft>
                          <a:spcPts val="0"/>
                        </a:spcAft>
                        <a:buNone/>
                      </a:pPr>
                      <a:r>
                        <a:rPr lang="en" sz="1000"/>
                        <a:t>- </a:t>
                      </a:r>
                      <a:r>
                        <a:rPr lang="en" sz="1000"/>
                        <a:t>Mobile</a:t>
                      </a:r>
                      <a:br>
                        <a:rPr lang="en" sz="1000"/>
                      </a:br>
                      <a:r>
                        <a:rPr lang="en" sz="1000"/>
                        <a:t>- Out of the box</a:t>
                      </a:r>
                      <a:endParaRPr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tcPr>
                </a:tc>
                <a:tc>
                  <a:txBody>
                    <a:bodyPr/>
                    <a:lstStyle/>
                    <a:p>
                      <a:pPr indent="0" lvl="0" marL="0" rtl="0" algn="l">
                        <a:spcBef>
                          <a:spcPts val="0"/>
                        </a:spcBef>
                        <a:spcAft>
                          <a:spcPts val="0"/>
                        </a:spcAft>
                        <a:buNone/>
                      </a:pPr>
                      <a:r>
                        <a:rPr lang="en" sz="1000"/>
                        <a:t>- </a:t>
                      </a:r>
                      <a:r>
                        <a:rPr lang="en" sz="1000"/>
                        <a:t>5Hz</a:t>
                      </a:r>
                      <a:endParaRPr sz="1000"/>
                    </a:p>
                    <a:p>
                      <a:pPr indent="0" lvl="0" marL="0" rtl="0" algn="l">
                        <a:spcBef>
                          <a:spcPts val="0"/>
                        </a:spcBef>
                        <a:spcAft>
                          <a:spcPts val="0"/>
                        </a:spcAft>
                        <a:buNone/>
                      </a:pPr>
                      <a:r>
                        <a:rPr lang="en" sz="1000"/>
                        <a:t>- One tracker per phone</a:t>
                      </a:r>
                      <a:endParaRPr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tcPr>
                </a:tc>
                <a:tc>
                  <a:txBody>
                    <a:bodyPr/>
                    <a:lstStyle/>
                    <a:p>
                      <a:pPr indent="0" lvl="0" marL="0" rtl="0" algn="l">
                        <a:spcBef>
                          <a:spcPts val="0"/>
                        </a:spcBef>
                        <a:spcAft>
                          <a:spcPts val="0"/>
                        </a:spcAft>
                        <a:buNone/>
                      </a:pPr>
                      <a:r>
                        <a:rPr lang="en" sz="1000"/>
                        <a:t>4 trackers and 4 phones</a:t>
                      </a:r>
                      <a:endParaRPr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tcPr>
                </a:tc>
              </a:tr>
              <a:tr h="453700">
                <a:tc>
                  <a:txBody>
                    <a:bodyPr/>
                    <a:lstStyle/>
                    <a:p>
                      <a:pPr indent="0" lvl="0" marL="0" rtl="0" algn="l">
                        <a:spcBef>
                          <a:spcPts val="0"/>
                        </a:spcBef>
                        <a:spcAft>
                          <a:spcPts val="0"/>
                        </a:spcAft>
                        <a:buNone/>
                      </a:pPr>
                      <a:r>
                        <a:rPr lang="en"/>
                        <a:t>ALPS</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tcPr>
                </a:tc>
                <a:tc>
                  <a:txBody>
                    <a:bodyPr/>
                    <a:lstStyle/>
                    <a:p>
                      <a:pPr indent="0" lvl="0" marL="0" rtl="0" algn="l">
                        <a:spcBef>
                          <a:spcPts val="0"/>
                        </a:spcBef>
                        <a:spcAft>
                          <a:spcPts val="0"/>
                        </a:spcAft>
                        <a:buNone/>
                      </a:pPr>
                      <a:r>
                        <a:rPr lang="en" sz="1000"/>
                        <a:t>- </a:t>
                      </a:r>
                      <a:r>
                        <a:rPr lang="en" sz="1000"/>
                        <a:t>Supported by ETC</a:t>
                      </a:r>
                      <a:endParaRPr sz="1000"/>
                    </a:p>
                    <a:p>
                      <a:pPr indent="0" lvl="0" marL="0" rtl="0" algn="l">
                        <a:spcBef>
                          <a:spcPts val="0"/>
                        </a:spcBef>
                        <a:spcAft>
                          <a:spcPts val="0"/>
                        </a:spcAft>
                        <a:buNone/>
                      </a:pPr>
                      <a:r>
                        <a:rPr lang="en" sz="1000"/>
                        <a:t>- 60Hz</a:t>
                      </a:r>
                      <a:endParaRPr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tcPr>
                </a:tc>
                <a:tc>
                  <a:txBody>
                    <a:bodyPr/>
                    <a:lstStyle/>
                    <a:p>
                      <a:pPr indent="0" lvl="0" marL="0" rtl="0" algn="l">
                        <a:spcBef>
                          <a:spcPts val="0"/>
                        </a:spcBef>
                        <a:spcAft>
                          <a:spcPts val="0"/>
                        </a:spcAft>
                        <a:buNone/>
                      </a:pPr>
                      <a:r>
                        <a:rPr lang="en" sz="1000"/>
                        <a:t>- </a:t>
                      </a:r>
                      <a:r>
                        <a:rPr lang="en" sz="1000"/>
                        <a:t>Only gives position</a:t>
                      </a:r>
                      <a:endParaRPr sz="1000"/>
                    </a:p>
                    <a:p>
                      <a:pPr indent="0" lvl="0" marL="0" rtl="0" algn="l">
                        <a:spcBef>
                          <a:spcPts val="0"/>
                        </a:spcBef>
                        <a:spcAft>
                          <a:spcPts val="0"/>
                        </a:spcAft>
                        <a:buNone/>
                      </a:pPr>
                      <a:r>
                        <a:rPr lang="en" sz="1000"/>
                        <a:t>- Have to mount a phone</a:t>
                      </a:r>
                      <a:endParaRPr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tcPr>
                </a:tc>
                <a:tc>
                  <a:txBody>
                    <a:bodyPr/>
                    <a:lstStyle/>
                    <a:p>
                      <a:pPr indent="0" lvl="0" marL="0" rtl="0" algn="l">
                        <a:spcBef>
                          <a:spcPts val="0"/>
                        </a:spcBef>
                        <a:spcAft>
                          <a:spcPts val="0"/>
                        </a:spcAft>
                        <a:buNone/>
                      </a:pPr>
                      <a:r>
                        <a:rPr lang="en" sz="1000"/>
                        <a:t>2 phones</a:t>
                      </a:r>
                      <a:endParaRPr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tcPr>
                </a:tc>
              </a:tr>
              <a:tr h="453700">
                <a:tc>
                  <a:txBody>
                    <a:bodyPr/>
                    <a:lstStyle/>
                    <a:p>
                      <a:pPr indent="0" lvl="0" marL="0" rtl="0" algn="l">
                        <a:spcBef>
                          <a:spcPts val="0"/>
                        </a:spcBef>
                        <a:spcAft>
                          <a:spcPts val="0"/>
                        </a:spcAft>
                        <a:buNone/>
                      </a:pPr>
                      <a:r>
                        <a:rPr lang="en"/>
                        <a:t>AprilTags</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tcPr>
                </a:tc>
                <a:tc>
                  <a:txBody>
                    <a:bodyPr/>
                    <a:lstStyle/>
                    <a:p>
                      <a:pPr indent="0" lvl="0" marL="0" rtl="0" algn="l">
                        <a:spcBef>
                          <a:spcPts val="0"/>
                        </a:spcBef>
                        <a:spcAft>
                          <a:spcPts val="0"/>
                        </a:spcAft>
                        <a:buNone/>
                      </a:pPr>
                      <a:r>
                        <a:rPr lang="en" sz="1000"/>
                        <a:t>- </a:t>
                      </a:r>
                      <a:r>
                        <a:rPr lang="en" sz="1000"/>
                        <a:t>Cheap - works on any camera</a:t>
                      </a:r>
                      <a:endParaRPr sz="1000"/>
                    </a:p>
                    <a:p>
                      <a:pPr indent="0" lvl="0" marL="0" rtl="0" algn="l">
                        <a:spcBef>
                          <a:spcPts val="0"/>
                        </a:spcBef>
                        <a:spcAft>
                          <a:spcPts val="0"/>
                        </a:spcAft>
                        <a:buNone/>
                      </a:pPr>
                      <a:r>
                        <a:rPr lang="en" sz="1000"/>
                        <a:t>- Can track many objects</a:t>
                      </a:r>
                      <a:endParaRPr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tcPr>
                </a:tc>
                <a:tc>
                  <a:txBody>
                    <a:bodyPr/>
                    <a:lstStyle/>
                    <a:p>
                      <a:pPr indent="0" lvl="0" marL="0" rtl="0" algn="l">
                        <a:spcBef>
                          <a:spcPts val="0"/>
                        </a:spcBef>
                        <a:spcAft>
                          <a:spcPts val="0"/>
                        </a:spcAft>
                        <a:buNone/>
                      </a:pPr>
                      <a:r>
                        <a:rPr lang="en" sz="1000"/>
                        <a:t>- Rotation stutters</a:t>
                      </a:r>
                      <a:endParaRPr sz="1000"/>
                    </a:p>
                    <a:p>
                      <a:pPr indent="0" lvl="0" marL="0" rtl="0" algn="l">
                        <a:spcBef>
                          <a:spcPts val="0"/>
                        </a:spcBef>
                        <a:spcAft>
                          <a:spcPts val="0"/>
                        </a:spcAft>
                        <a:buNone/>
                      </a:pPr>
                      <a:r>
                        <a:rPr lang="en" sz="1000"/>
                        <a:t>- Requires line-of-sight</a:t>
                      </a:r>
                      <a:endParaRPr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tcPr>
                </a:tc>
                <a:tc>
                  <a:txBody>
                    <a:bodyPr/>
                    <a:lstStyle/>
                    <a:p>
                      <a:pPr indent="0" lvl="0" marL="0" rtl="0" algn="l">
                        <a:spcBef>
                          <a:spcPts val="0"/>
                        </a:spcBef>
                        <a:spcAft>
                          <a:spcPts val="0"/>
                        </a:spcAft>
                        <a:buNone/>
                      </a:pPr>
                      <a:r>
                        <a:rPr lang="en" sz="1000"/>
                        <a:t>1 camera (and paper tags)</a:t>
                      </a:r>
                      <a:endParaRPr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tcPr>
                </a:tc>
              </a:tr>
              <a:tr h="453700">
                <a:tc>
                  <a:txBody>
                    <a:bodyPr/>
                    <a:lstStyle/>
                    <a:p>
                      <a:pPr indent="0" lvl="0" marL="0" rtl="0" algn="l">
                        <a:spcBef>
                          <a:spcPts val="0"/>
                        </a:spcBef>
                        <a:spcAft>
                          <a:spcPts val="0"/>
                        </a:spcAft>
                        <a:buNone/>
                      </a:pPr>
                      <a:r>
                        <a:rPr lang="en"/>
                        <a:t>Azure Kinect</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tcPr>
                </a:tc>
                <a:tc>
                  <a:txBody>
                    <a:bodyPr/>
                    <a:lstStyle/>
                    <a:p>
                      <a:pPr indent="0" lvl="0" marL="0" rtl="0" algn="l">
                        <a:spcBef>
                          <a:spcPts val="0"/>
                        </a:spcBef>
                        <a:spcAft>
                          <a:spcPts val="0"/>
                        </a:spcAft>
                        <a:buNone/>
                      </a:pPr>
                      <a:r>
                        <a:rPr lang="en" sz="1000">
                          <a:solidFill>
                            <a:schemeClr val="dk1"/>
                          </a:solidFill>
                        </a:rPr>
                        <a:t>- </a:t>
                      </a:r>
                      <a:r>
                        <a:rPr lang="en" sz="1000"/>
                        <a:t>Realtime 3D reconstruction</a:t>
                      </a:r>
                      <a:endParaRPr sz="1000"/>
                    </a:p>
                    <a:p>
                      <a:pPr indent="0" lvl="0" marL="0" rtl="0" algn="l">
                        <a:spcBef>
                          <a:spcPts val="0"/>
                        </a:spcBef>
                        <a:spcAft>
                          <a:spcPts val="0"/>
                        </a:spcAft>
                        <a:buNone/>
                      </a:pPr>
                      <a:r>
                        <a:t/>
                      </a:r>
                      <a:endParaRPr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tcPr>
                </a:tc>
                <a:tc>
                  <a:txBody>
                    <a:bodyPr/>
                    <a:lstStyle/>
                    <a:p>
                      <a:pPr indent="0" lvl="0" marL="0" rtl="0" algn="l">
                        <a:spcBef>
                          <a:spcPts val="0"/>
                        </a:spcBef>
                        <a:spcAft>
                          <a:spcPts val="0"/>
                        </a:spcAft>
                        <a:buNone/>
                      </a:pPr>
                      <a:r>
                        <a:rPr lang="en" sz="1000">
                          <a:solidFill>
                            <a:schemeClr val="dk1"/>
                          </a:solidFill>
                        </a:rPr>
                        <a:t>- Max range is 15ft</a:t>
                      </a:r>
                      <a:endParaRPr sz="1000">
                        <a:solidFill>
                          <a:schemeClr val="dk1"/>
                        </a:solidFill>
                      </a:endParaRPr>
                    </a:p>
                    <a:p>
                      <a:pPr indent="0" lvl="0" marL="0" rtl="0" algn="l">
                        <a:spcBef>
                          <a:spcPts val="0"/>
                        </a:spcBef>
                        <a:spcAft>
                          <a:spcPts val="0"/>
                        </a:spcAft>
                        <a:buClr>
                          <a:schemeClr val="dk1"/>
                        </a:buClr>
                        <a:buSzPts val="1100"/>
                        <a:buFont typeface="Arial"/>
                        <a:buNone/>
                      </a:pPr>
                      <a:r>
                        <a:rPr lang="en" sz="1000">
                          <a:solidFill>
                            <a:schemeClr val="dk1"/>
                          </a:solidFill>
                        </a:rPr>
                        <a:t>- Requires line-of-sight</a:t>
                      </a:r>
                      <a:endParaRPr sz="1000">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tcPr>
                </a:tc>
                <a:tc>
                  <a:txBody>
                    <a:bodyPr/>
                    <a:lstStyle/>
                    <a:p>
                      <a:pPr indent="0" lvl="0" marL="0" rtl="0" algn="l">
                        <a:spcBef>
                          <a:spcPts val="0"/>
                        </a:spcBef>
                        <a:spcAft>
                          <a:spcPts val="0"/>
                        </a:spcAft>
                        <a:buNone/>
                      </a:pPr>
                      <a:r>
                        <a:rPr lang="en" sz="1000"/>
                        <a:t>1 camera</a:t>
                      </a:r>
                      <a:endParaRPr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tcPr>
                </a:tc>
              </a:tr>
              <a:tr h="440075">
                <a:tc>
                  <a:txBody>
                    <a:bodyPr/>
                    <a:lstStyle/>
                    <a:p>
                      <a:pPr indent="0" lvl="0" marL="0" rtl="0" algn="l">
                        <a:spcBef>
                          <a:spcPts val="0"/>
                        </a:spcBef>
                        <a:spcAft>
                          <a:spcPts val="0"/>
                        </a:spcAft>
                        <a:buNone/>
                      </a:pPr>
                      <a:r>
                        <a:rPr lang="en"/>
                        <a:t>Vive Trackers</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sz="1000"/>
                        <a:t>- Very accurate</a:t>
                      </a:r>
                      <a:endParaRPr sz="1000"/>
                    </a:p>
                    <a:p>
                      <a:pPr indent="0" lvl="0" marL="0" rtl="0" algn="l">
                        <a:spcBef>
                          <a:spcPts val="0"/>
                        </a:spcBef>
                        <a:spcAft>
                          <a:spcPts val="0"/>
                        </a:spcAft>
                        <a:buNone/>
                      </a:pPr>
                      <a:r>
                        <a:rPr lang="en" sz="1000"/>
                        <a:t>- Integrated with SteamVR</a:t>
                      </a:r>
                      <a:endParaRPr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 sz="1000">
                          <a:solidFill>
                            <a:schemeClr val="dk1"/>
                          </a:solidFill>
                        </a:rPr>
                        <a:t>- Object has unnatural geometry</a:t>
                      </a:r>
                      <a:endParaRPr sz="1000">
                        <a:solidFill>
                          <a:schemeClr val="dk1"/>
                        </a:solidFill>
                      </a:endParaRPr>
                    </a:p>
                    <a:p>
                      <a:pPr indent="0" lvl="0" marL="0" rtl="0" algn="l">
                        <a:spcBef>
                          <a:spcPts val="0"/>
                        </a:spcBef>
                        <a:spcAft>
                          <a:spcPts val="0"/>
                        </a:spcAft>
                        <a:buClr>
                          <a:schemeClr val="dk1"/>
                        </a:buClr>
                        <a:buSzPts val="1100"/>
                        <a:buFont typeface="Arial"/>
                        <a:buNone/>
                      </a:pPr>
                      <a:r>
                        <a:rPr lang="en" sz="1000">
                          <a:solidFill>
                            <a:schemeClr val="dk1"/>
                          </a:solidFill>
                        </a:rPr>
                        <a:t>- Requires line-of-sight</a:t>
                      </a:r>
                      <a:endParaRPr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sz="1000"/>
                        <a:t>1 tracker (and 2 base stations for all)</a:t>
                      </a:r>
                      <a:endParaRPr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B cap="flat" cmpd="sng" w="9525">
                      <a:solidFill>
                        <a:schemeClr val="dk1"/>
                      </a:solidFill>
                      <a:prstDash val="solid"/>
                      <a:round/>
                      <a:headEnd len="sm" w="sm" type="none"/>
                      <a:tailEnd len="sm" w="sm" type="none"/>
                    </a:lnB>
                  </a:tcPr>
                </a:tc>
              </a:tr>
            </a:tbl>
          </a:graphicData>
        </a:graphic>
      </p:graphicFrame>
      <p:sp>
        <p:nvSpPr>
          <p:cNvPr id="83" name="Google Shape;83;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
              <a:t>Tech Limitations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36"/>
          <p:cNvSpPr txBox="1"/>
          <p:nvPr>
            <p:ph type="title"/>
          </p:nvPr>
        </p:nvSpPr>
        <p:spPr>
          <a:xfrm>
            <a:off x="1381250" y="922675"/>
            <a:ext cx="4593900" cy="435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rPr b="1" lang="en" sz="1820"/>
              <a:t>Energy Manage with Passthrough Camera &amp; Virtual Screen in Real World</a:t>
            </a:r>
            <a:endParaRPr b="1" sz="1820"/>
          </a:p>
        </p:txBody>
      </p:sp>
      <p:sp>
        <p:nvSpPr>
          <p:cNvPr id="251" name="Google Shape;251;p36"/>
          <p:cNvSpPr txBox="1"/>
          <p:nvPr>
            <p:ph idx="1" type="body"/>
          </p:nvPr>
        </p:nvSpPr>
        <p:spPr>
          <a:xfrm>
            <a:off x="1381250" y="1651075"/>
            <a:ext cx="2334000" cy="3122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252" name="Google Shape;252;p36"/>
          <p:cNvSpPr txBox="1"/>
          <p:nvPr>
            <p:ph idx="2" type="body"/>
          </p:nvPr>
        </p:nvSpPr>
        <p:spPr>
          <a:xfrm>
            <a:off x="3834912" y="1651075"/>
            <a:ext cx="2334000" cy="3122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53" name="Google Shape;253;p36"/>
          <p:cNvPicPr preferRelativeResize="0"/>
          <p:nvPr/>
        </p:nvPicPr>
        <p:blipFill>
          <a:blip r:embed="rId3">
            <a:alphaModFix/>
          </a:blip>
          <a:stretch>
            <a:fillRect/>
          </a:stretch>
        </p:blipFill>
        <p:spPr>
          <a:xfrm>
            <a:off x="788925" y="1532225"/>
            <a:ext cx="5972750" cy="34957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37"/>
          <p:cNvSpPr txBox="1"/>
          <p:nvPr>
            <p:ph type="title"/>
          </p:nvPr>
        </p:nvSpPr>
        <p:spPr>
          <a:xfrm>
            <a:off x="1381250" y="922675"/>
            <a:ext cx="5317200" cy="435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rPr b="1" lang="en" sz="1820"/>
              <a:t>Shooting  with Passthrough Camera &amp; Virtual Screen in Real World &amp; Physical Props</a:t>
            </a:r>
            <a:endParaRPr b="1" sz="1820"/>
          </a:p>
        </p:txBody>
      </p:sp>
      <p:sp>
        <p:nvSpPr>
          <p:cNvPr id="259" name="Google Shape;259;p37"/>
          <p:cNvSpPr txBox="1"/>
          <p:nvPr>
            <p:ph idx="1" type="body"/>
          </p:nvPr>
        </p:nvSpPr>
        <p:spPr>
          <a:xfrm>
            <a:off x="1381250" y="1651075"/>
            <a:ext cx="2334000" cy="3122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260" name="Google Shape;260;p37"/>
          <p:cNvSpPr txBox="1"/>
          <p:nvPr>
            <p:ph idx="2" type="body"/>
          </p:nvPr>
        </p:nvSpPr>
        <p:spPr>
          <a:xfrm>
            <a:off x="3834912" y="1651075"/>
            <a:ext cx="2334000" cy="3122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61" name="Google Shape;261;p37"/>
          <p:cNvPicPr preferRelativeResize="0"/>
          <p:nvPr/>
        </p:nvPicPr>
        <p:blipFill>
          <a:blip r:embed="rId3">
            <a:alphaModFix/>
          </a:blip>
          <a:stretch>
            <a:fillRect/>
          </a:stretch>
        </p:blipFill>
        <p:spPr>
          <a:xfrm>
            <a:off x="936625" y="1562125"/>
            <a:ext cx="5884425" cy="36466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38"/>
          <p:cNvSpPr txBox="1"/>
          <p:nvPr>
            <p:ph type="title"/>
          </p:nvPr>
        </p:nvSpPr>
        <p:spPr>
          <a:xfrm>
            <a:off x="1381250" y="922675"/>
            <a:ext cx="5506800" cy="435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rPr b="1" lang="en" sz="1820"/>
              <a:t>Moving the ship Passthrough Camera &amp; Virtual Screen in Real World &amp; Physical Props</a:t>
            </a:r>
            <a:endParaRPr b="1" sz="1820"/>
          </a:p>
        </p:txBody>
      </p:sp>
      <p:pic>
        <p:nvPicPr>
          <p:cNvPr id="267" name="Google Shape;267;p38"/>
          <p:cNvPicPr preferRelativeResize="0"/>
          <p:nvPr/>
        </p:nvPicPr>
        <p:blipFill>
          <a:blip r:embed="rId3">
            <a:alphaModFix/>
          </a:blip>
          <a:stretch>
            <a:fillRect/>
          </a:stretch>
        </p:blipFill>
        <p:spPr>
          <a:xfrm>
            <a:off x="892675" y="1663068"/>
            <a:ext cx="5902264" cy="348043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39"/>
          <p:cNvSpPr txBox="1"/>
          <p:nvPr>
            <p:ph idx="3" type="body"/>
          </p:nvPr>
        </p:nvSpPr>
        <p:spPr>
          <a:xfrm>
            <a:off x="6288573" y="1651075"/>
            <a:ext cx="2334000" cy="3122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73" name="Google Shape;273;p39"/>
          <p:cNvPicPr preferRelativeResize="0"/>
          <p:nvPr/>
        </p:nvPicPr>
        <p:blipFill>
          <a:blip r:embed="rId3">
            <a:alphaModFix/>
          </a:blip>
          <a:stretch>
            <a:fillRect/>
          </a:stretch>
        </p:blipFill>
        <p:spPr>
          <a:xfrm>
            <a:off x="4353200" y="379775"/>
            <a:ext cx="4689425" cy="4689425"/>
          </a:xfrm>
          <a:prstGeom prst="rect">
            <a:avLst/>
          </a:prstGeom>
          <a:noFill/>
          <a:ln>
            <a:noFill/>
          </a:ln>
        </p:spPr>
      </p:pic>
      <p:pic>
        <p:nvPicPr>
          <p:cNvPr id="274" name="Google Shape;274;p39"/>
          <p:cNvPicPr preferRelativeResize="0"/>
          <p:nvPr/>
        </p:nvPicPr>
        <p:blipFill>
          <a:blip r:embed="rId4">
            <a:alphaModFix/>
          </a:blip>
          <a:stretch>
            <a:fillRect/>
          </a:stretch>
        </p:blipFill>
        <p:spPr>
          <a:xfrm>
            <a:off x="809648" y="1893537"/>
            <a:ext cx="3543550" cy="3066775"/>
          </a:xfrm>
          <a:prstGeom prst="rect">
            <a:avLst/>
          </a:prstGeom>
          <a:noFill/>
          <a:ln>
            <a:noFill/>
          </a:ln>
        </p:spPr>
      </p:pic>
      <p:sp>
        <p:nvSpPr>
          <p:cNvPr id="275" name="Google Shape;275;p39"/>
          <p:cNvSpPr txBox="1"/>
          <p:nvPr>
            <p:ph type="title"/>
          </p:nvPr>
        </p:nvSpPr>
        <p:spPr>
          <a:xfrm>
            <a:off x="1381250" y="723175"/>
            <a:ext cx="2731800" cy="1066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SzPts val="990"/>
              <a:buNone/>
            </a:pPr>
            <a:r>
              <a:rPr b="1" lang="en" sz="1820"/>
              <a:t>Fixing Broken Module in VR Space</a:t>
            </a:r>
            <a:endParaRPr b="1" sz="182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40"/>
          <p:cNvSpPr txBox="1"/>
          <p:nvPr>
            <p:ph type="title"/>
          </p:nvPr>
        </p:nvSpPr>
        <p:spPr>
          <a:xfrm>
            <a:off x="1381250" y="917775"/>
            <a:ext cx="5925300" cy="435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1800"/>
              <a:t>Our Goal</a:t>
            </a:r>
            <a:endParaRPr b="1" sz="1800"/>
          </a:p>
        </p:txBody>
      </p:sp>
      <p:grpSp>
        <p:nvGrpSpPr>
          <p:cNvPr id="281" name="Google Shape;281;p40"/>
          <p:cNvGrpSpPr/>
          <p:nvPr/>
        </p:nvGrpSpPr>
        <p:grpSpPr>
          <a:xfrm>
            <a:off x="916458" y="1019750"/>
            <a:ext cx="214625" cy="214625"/>
            <a:chOff x="2594050" y="1631825"/>
            <a:chExt cx="439625" cy="439625"/>
          </a:xfrm>
        </p:grpSpPr>
        <p:sp>
          <p:nvSpPr>
            <p:cNvPr id="282" name="Google Shape;282;p40"/>
            <p:cNvSpPr/>
            <p:nvPr/>
          </p:nvSpPr>
          <p:spPr>
            <a:xfrm>
              <a:off x="2594050" y="1883300"/>
              <a:ext cx="188175" cy="188150"/>
            </a:xfrm>
            <a:custGeom>
              <a:rect b="b" l="l" r="r" t="t"/>
              <a:pathLst>
                <a:path extrusionOk="0" fill="none" h="7526" w="7527">
                  <a:moveTo>
                    <a:pt x="5992" y="0"/>
                  </a:moveTo>
                  <a:lnTo>
                    <a:pt x="537" y="6430"/>
                  </a:lnTo>
                  <a:lnTo>
                    <a:pt x="1" y="7526"/>
                  </a:lnTo>
                  <a:lnTo>
                    <a:pt x="1097" y="6990"/>
                  </a:lnTo>
                  <a:lnTo>
                    <a:pt x="7526" y="1534"/>
                  </a:lnTo>
                  <a:lnTo>
                    <a:pt x="5992" y="0"/>
                  </a:lnTo>
                  <a:close/>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40"/>
            <p:cNvSpPr/>
            <p:nvPr/>
          </p:nvSpPr>
          <p:spPr>
            <a:xfrm>
              <a:off x="2857700" y="1631825"/>
              <a:ext cx="175975" cy="176000"/>
            </a:xfrm>
            <a:custGeom>
              <a:rect b="b" l="l" r="r" t="t"/>
              <a:pathLst>
                <a:path extrusionOk="0" fill="none" h="7040" w="7039">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40"/>
            <p:cNvSpPr/>
            <p:nvPr/>
          </p:nvSpPr>
          <p:spPr>
            <a:xfrm>
              <a:off x="2662850" y="1699400"/>
              <a:ext cx="303250" cy="303250"/>
            </a:xfrm>
            <a:custGeom>
              <a:rect b="b" l="l" r="r" t="t"/>
              <a:pathLst>
                <a:path extrusionOk="0" fill="none" h="12130" w="1213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40"/>
            <p:cNvSpPr/>
            <p:nvPr/>
          </p:nvSpPr>
          <p:spPr>
            <a:xfrm>
              <a:off x="2814912" y="1754062"/>
              <a:ext cx="49950" cy="49950"/>
            </a:xfrm>
            <a:custGeom>
              <a:rect b="b" l="l" r="r" t="t"/>
              <a:pathLst>
                <a:path extrusionOk="0" fill="none" h="1998" w="1998">
                  <a:moveTo>
                    <a:pt x="1" y="1997"/>
                  </a:moveTo>
                  <a:lnTo>
                    <a:pt x="1998" y="0"/>
                  </a:lnTo>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6" name="Google Shape;286;p40"/>
          <p:cNvSpPr txBox="1"/>
          <p:nvPr>
            <p:ph idx="12" type="sldNum"/>
          </p:nvPr>
        </p:nvSpPr>
        <p:spPr>
          <a:xfrm>
            <a:off x="8543227" y="4749851"/>
            <a:ext cx="548700" cy="3936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87" name="Google Shape;287;p40"/>
          <p:cNvSpPr txBox="1"/>
          <p:nvPr>
            <p:ph idx="4294967295" type="ctrTitle"/>
          </p:nvPr>
        </p:nvSpPr>
        <p:spPr>
          <a:xfrm>
            <a:off x="1131084" y="1952841"/>
            <a:ext cx="5956500" cy="1159800"/>
          </a:xfrm>
          <a:prstGeom prst="rect">
            <a:avLst/>
          </a:prstGeom>
        </p:spPr>
        <p:txBody>
          <a:bodyPr anchorCtr="0" anchor="t" bIns="91425" lIns="91425" spcFirstLastPara="1" rIns="91425" wrap="square" tIns="91425">
            <a:normAutofit fontScale="90000"/>
          </a:bodyPr>
          <a:lstStyle/>
          <a:p>
            <a:pPr indent="-365760" lvl="0" marL="457200" rtl="0" algn="l">
              <a:spcBef>
                <a:spcPts val="0"/>
              </a:spcBef>
              <a:spcAft>
                <a:spcPts val="0"/>
              </a:spcAft>
              <a:buSzPct val="100000"/>
              <a:buAutoNum type="arabicPeriod"/>
            </a:pPr>
            <a:r>
              <a:rPr lang="en" sz="2400">
                <a:highlight>
                  <a:schemeClr val="lt1"/>
                </a:highlight>
              </a:rPr>
              <a:t>Fully Utilize </a:t>
            </a:r>
            <a:r>
              <a:rPr lang="en" sz="2400">
                <a:highlight>
                  <a:srgbClr val="FFCD00"/>
                </a:highlight>
              </a:rPr>
              <a:t>Big Room</a:t>
            </a:r>
            <a:r>
              <a:rPr lang="en" sz="2400"/>
              <a:t> as a Spaceship</a:t>
            </a:r>
            <a:endParaRPr sz="2400">
              <a:highlight>
                <a:srgbClr val="FFCD00"/>
              </a:highlight>
            </a:endParaRPr>
          </a:p>
          <a:p>
            <a:pPr indent="-365760" lvl="0" marL="457200" rtl="0" algn="l">
              <a:spcBef>
                <a:spcPts val="0"/>
              </a:spcBef>
              <a:spcAft>
                <a:spcPts val="0"/>
              </a:spcAft>
              <a:buSzPct val="100000"/>
              <a:buAutoNum type="arabicPeriod"/>
            </a:pPr>
            <a:r>
              <a:rPr lang="en" sz="2400">
                <a:highlight>
                  <a:srgbClr val="FFCD00"/>
                </a:highlight>
              </a:rPr>
              <a:t>COOP</a:t>
            </a:r>
            <a:r>
              <a:rPr lang="en" sz="2400"/>
              <a:t> gameplay</a:t>
            </a:r>
            <a:endParaRPr sz="2400">
              <a:highlight>
                <a:srgbClr val="FFCD00"/>
              </a:highlight>
            </a:endParaRPr>
          </a:p>
          <a:p>
            <a:pPr indent="-365760" lvl="0" marL="457200" rtl="0" algn="l">
              <a:spcBef>
                <a:spcPts val="0"/>
              </a:spcBef>
              <a:spcAft>
                <a:spcPts val="0"/>
              </a:spcAft>
              <a:buSzPct val="100000"/>
              <a:buAutoNum type="arabicPeriod"/>
            </a:pPr>
            <a:r>
              <a:rPr lang="en" sz="2400"/>
              <a:t>Immersive experience via </a:t>
            </a:r>
            <a:r>
              <a:rPr lang="en" sz="2400">
                <a:highlight>
                  <a:srgbClr val="FFCD00"/>
                </a:highlight>
              </a:rPr>
              <a:t>Mixed Reality</a:t>
            </a:r>
            <a:r>
              <a:rPr lang="en" sz="2400"/>
              <a:t> </a:t>
            </a: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Tech Limitations - Summary</a:t>
            </a:r>
            <a:endParaRPr/>
          </a:p>
        </p:txBody>
      </p:sp>
      <p:sp>
        <p:nvSpPr>
          <p:cNvPr id="89" name="Google Shape;89;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SzPts val="1800"/>
              <a:buChar char="-"/>
            </a:pPr>
            <a:r>
              <a:rPr lang="en"/>
              <a:t>All tech alternatives have serious downsides</a:t>
            </a:r>
            <a:br>
              <a:rPr lang="en"/>
            </a:br>
            <a:endParaRPr/>
          </a:p>
          <a:p>
            <a:pPr indent="-342900" lvl="0" marL="457200" rtl="0" algn="l">
              <a:spcBef>
                <a:spcPts val="0"/>
              </a:spcBef>
              <a:spcAft>
                <a:spcPts val="0"/>
              </a:spcAft>
              <a:buSzPts val="1800"/>
              <a:buChar char="-"/>
            </a:pPr>
            <a:r>
              <a:rPr lang="en"/>
              <a:t>Rule out:</a:t>
            </a:r>
            <a:endParaRPr/>
          </a:p>
          <a:p>
            <a:pPr indent="-317500" lvl="1" marL="914400" rtl="0" algn="l">
              <a:spcBef>
                <a:spcPts val="0"/>
              </a:spcBef>
              <a:spcAft>
                <a:spcPts val="0"/>
              </a:spcAft>
              <a:buSzPts val="1400"/>
              <a:buChar char="-"/>
            </a:pPr>
            <a:r>
              <a:rPr lang="en"/>
              <a:t>AirTags - low refresh rate</a:t>
            </a:r>
            <a:endParaRPr/>
          </a:p>
          <a:p>
            <a:pPr indent="-317500" lvl="1" marL="914400" rtl="0" algn="l">
              <a:spcBef>
                <a:spcPts val="0"/>
              </a:spcBef>
              <a:spcAft>
                <a:spcPts val="0"/>
              </a:spcAft>
              <a:buSzPts val="1400"/>
              <a:buChar char="-"/>
            </a:pPr>
            <a:r>
              <a:rPr lang="en"/>
              <a:t>Azure Kinect - low effective range</a:t>
            </a:r>
            <a:br>
              <a:rPr lang="en"/>
            </a:br>
            <a:endParaRPr/>
          </a:p>
          <a:p>
            <a:pPr indent="-342900" lvl="0" marL="457200" rtl="0" algn="l">
              <a:spcBef>
                <a:spcPts val="0"/>
              </a:spcBef>
              <a:spcAft>
                <a:spcPts val="0"/>
              </a:spcAft>
              <a:buSzPts val="1800"/>
              <a:buChar char="-"/>
            </a:pPr>
            <a:r>
              <a:rPr lang="en"/>
              <a:t>Of the remaining three:</a:t>
            </a:r>
            <a:endParaRPr/>
          </a:p>
          <a:p>
            <a:pPr indent="-317500" lvl="1" marL="914400" rtl="0" algn="l">
              <a:spcBef>
                <a:spcPts val="0"/>
              </a:spcBef>
              <a:spcAft>
                <a:spcPts val="0"/>
              </a:spcAft>
              <a:buSzPts val="1400"/>
              <a:buChar char="-"/>
            </a:pPr>
            <a:r>
              <a:rPr lang="en"/>
              <a:t>AprilTags - low cost, medium accuracy</a:t>
            </a:r>
            <a:endParaRPr/>
          </a:p>
          <a:p>
            <a:pPr indent="-317500" lvl="1" marL="914400" rtl="0" algn="l">
              <a:spcBef>
                <a:spcPts val="0"/>
              </a:spcBef>
              <a:spcAft>
                <a:spcPts val="0"/>
              </a:spcAft>
              <a:buSzPts val="1400"/>
              <a:buChar char="-"/>
            </a:pPr>
            <a:r>
              <a:rPr lang="en"/>
              <a:t>ALPS - high cost, high accuracy</a:t>
            </a:r>
            <a:endParaRPr/>
          </a:p>
          <a:p>
            <a:pPr indent="-317500" lvl="1" marL="914400" rtl="0" algn="l">
              <a:spcBef>
                <a:spcPts val="0"/>
              </a:spcBef>
              <a:spcAft>
                <a:spcPts val="0"/>
              </a:spcAft>
              <a:buSzPts val="1400"/>
              <a:buChar char="-"/>
            </a:pPr>
            <a:r>
              <a:rPr lang="en"/>
              <a:t>Vive trackers - </a:t>
            </a:r>
            <a:r>
              <a:rPr lang="en"/>
              <a:t>low cost, high accuracy</a:t>
            </a:r>
            <a:br>
              <a:rPr lang="en"/>
            </a:br>
            <a:endParaRPr/>
          </a:p>
          <a:p>
            <a:pPr indent="-342900" lvl="0" marL="457200" rtl="0" algn="l">
              <a:spcBef>
                <a:spcPts val="0"/>
              </a:spcBef>
              <a:spcAft>
                <a:spcPts val="0"/>
              </a:spcAft>
              <a:buSzPts val="1800"/>
              <a:buChar char="-"/>
            </a:pPr>
            <a:r>
              <a:rPr lang="en"/>
              <a:t>Most cost effective is Vive trackers</a:t>
            </a:r>
            <a:endParaRPr/>
          </a:p>
          <a:p>
            <a:pPr indent="-317500" lvl="1" marL="914400" rtl="0" algn="l">
              <a:spcBef>
                <a:spcPts val="0"/>
              </a:spcBef>
              <a:spcAft>
                <a:spcPts val="0"/>
              </a:spcAft>
              <a:buSzPts val="1400"/>
              <a:buChar char="-"/>
            </a:pPr>
            <a:r>
              <a:rPr lang="en"/>
              <a:t>May change when ALPS tags are released</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
              <a:t>Material Change</a:t>
            </a:r>
            <a:endParaRPr/>
          </a:p>
        </p:txBody>
      </p:sp>
      <p:sp>
        <p:nvSpPr>
          <p:cNvPr id="95" name="Google Shape;95;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96" name="Google Shape;96;p20" title="Material Change.mp4">
            <a:hlinkClick r:id="rId3"/>
          </p:cNvPr>
          <p:cNvPicPr preferRelativeResize="0"/>
          <p:nvPr/>
        </p:nvPicPr>
        <p:blipFill>
          <a:blip r:embed="rId4">
            <a:alphaModFix/>
          </a:blip>
          <a:stretch>
            <a:fillRect/>
          </a:stretch>
        </p:blipFill>
        <p:spPr>
          <a:xfrm>
            <a:off x="311700" y="1139875"/>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gtEl>
                                        <p:attrNameLst>
                                          <p:attrName>style.visibility</p:attrName>
                                        </p:attrNameLst>
                                      </p:cBhvr>
                                      <p:to>
                                        <p:strVal val="visible"/>
                                      </p:to>
                                    </p:set>
                                    <p:animEffect filter="fade" transition="in">
                                      <p:cBhvr>
                                        <p:cTn dur="1000"/>
                                        <p:tgtEl>
                                          <p:spTgt spid="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1"/>
          <p:cNvSpPr txBox="1"/>
          <p:nvPr>
            <p:ph type="ctrTitle"/>
          </p:nvPr>
        </p:nvSpPr>
        <p:spPr>
          <a:xfrm>
            <a:off x="311708" y="1670225"/>
            <a:ext cx="8520600" cy="20526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Otrex</a:t>
            </a:r>
            <a:endParaRPr/>
          </a:p>
          <a:p>
            <a:pPr indent="0" lvl="0" marL="0" rtl="0" algn="ctr">
              <a:spcBef>
                <a:spcPts val="0"/>
              </a:spcBef>
              <a:spcAft>
                <a:spcPts val="0"/>
              </a:spcAft>
              <a:buNone/>
            </a:pPr>
            <a:r>
              <a:rPr lang="en"/>
              <a:t>(Object Tracking Exploration)</a:t>
            </a:r>
            <a:endParaRPr/>
          </a:p>
        </p:txBody>
      </p:sp>
      <p:sp>
        <p:nvSpPr>
          <p:cNvPr id="102" name="Google Shape;102;p21"/>
          <p:cNvSpPr txBox="1"/>
          <p:nvPr>
            <p:ph idx="1" type="subTitle"/>
          </p:nvPr>
        </p:nvSpPr>
        <p:spPr>
          <a:xfrm>
            <a:off x="311700" y="37228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2600"/>
              <a:t>A study of networked object tracking interaction</a:t>
            </a:r>
            <a:endParaRPr sz="2600"/>
          </a:p>
        </p:txBody>
      </p:sp>
      <p:pic>
        <p:nvPicPr>
          <p:cNvPr id="103" name="Google Shape;103;p21"/>
          <p:cNvPicPr preferRelativeResize="0"/>
          <p:nvPr/>
        </p:nvPicPr>
        <p:blipFill>
          <a:blip r:embed="rId3">
            <a:alphaModFix/>
          </a:blip>
          <a:stretch>
            <a:fillRect/>
          </a:stretch>
        </p:blipFill>
        <p:spPr>
          <a:xfrm>
            <a:off x="3619500" y="902375"/>
            <a:ext cx="1905000" cy="10001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Study </a:t>
            </a:r>
            <a:r>
              <a:rPr lang="en"/>
              <a:t>Goals</a:t>
            </a:r>
            <a:endParaRPr/>
          </a:p>
        </p:txBody>
      </p:sp>
      <p:sp>
        <p:nvSpPr>
          <p:cNvPr id="109" name="Google Shape;109;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t/>
            </a:r>
            <a:endParaRPr sz="1500">
              <a:solidFill>
                <a:schemeClr val="dk1"/>
              </a:solidFill>
            </a:endParaRPr>
          </a:p>
          <a:p>
            <a:pPr indent="-323850" lvl="0" marL="457200" rtl="0" algn="l">
              <a:spcBef>
                <a:spcPts val="0"/>
              </a:spcBef>
              <a:spcAft>
                <a:spcPts val="0"/>
              </a:spcAft>
              <a:buClr>
                <a:schemeClr val="dk1"/>
              </a:buClr>
              <a:buSzPts val="1500"/>
              <a:buAutoNum type="arabicPeriod"/>
            </a:pPr>
            <a:r>
              <a:rPr i="1" lang="en" sz="1500">
                <a:solidFill>
                  <a:schemeClr val="dk1"/>
                </a:solidFill>
              </a:rPr>
              <a:t>Object parameters</a:t>
            </a:r>
            <a:r>
              <a:rPr lang="en" sz="1500">
                <a:solidFill>
                  <a:schemeClr val="dk1"/>
                </a:solidFill>
              </a:rPr>
              <a:t>: How can an object be used as a controller? (UX Design)</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323850" lvl="0" marL="457200" rtl="0" algn="l">
              <a:spcBef>
                <a:spcPts val="0"/>
              </a:spcBef>
              <a:spcAft>
                <a:spcPts val="0"/>
              </a:spcAft>
              <a:buClr>
                <a:schemeClr val="dk1"/>
              </a:buClr>
              <a:buSzPts val="1500"/>
              <a:buAutoNum type="arabicPeriod"/>
            </a:pPr>
            <a:r>
              <a:rPr i="1" lang="en" sz="1500">
                <a:solidFill>
                  <a:schemeClr val="dk1"/>
                </a:solidFill>
              </a:rPr>
              <a:t>System limitations</a:t>
            </a:r>
            <a:r>
              <a:rPr lang="en" sz="1500">
                <a:solidFill>
                  <a:schemeClr val="dk1"/>
                </a:solidFill>
              </a:rPr>
              <a:t>: What are the strengths and weaknesses of different tracking methods for different situations? </a:t>
            </a:r>
            <a:endParaRPr sz="1500">
              <a:solidFill>
                <a:schemeClr val="dk1"/>
              </a:solidFill>
            </a:endParaRPr>
          </a:p>
          <a:p>
            <a:pPr indent="-323850" lvl="1" marL="914400" rtl="0" algn="l">
              <a:spcBef>
                <a:spcPts val="0"/>
              </a:spcBef>
              <a:spcAft>
                <a:spcPts val="0"/>
              </a:spcAft>
              <a:buClr>
                <a:schemeClr val="dk1"/>
              </a:buClr>
              <a:buSzPts val="1500"/>
              <a:buAutoNum type="alphaLcPeriod"/>
            </a:pPr>
            <a:r>
              <a:rPr lang="en" sz="1500">
                <a:solidFill>
                  <a:schemeClr val="dk1"/>
                </a:solidFill>
              </a:rPr>
              <a:t>Speed vs accuracy</a:t>
            </a:r>
            <a:endParaRPr sz="1500">
              <a:solidFill>
                <a:schemeClr val="dk1"/>
              </a:solidFill>
            </a:endParaRPr>
          </a:p>
          <a:p>
            <a:pPr indent="-323850" lvl="1" marL="914400" rtl="0" algn="l">
              <a:spcBef>
                <a:spcPts val="0"/>
              </a:spcBef>
              <a:spcAft>
                <a:spcPts val="0"/>
              </a:spcAft>
              <a:buClr>
                <a:schemeClr val="dk1"/>
              </a:buClr>
              <a:buSzPts val="1500"/>
              <a:buAutoNum type="alphaLcPeriod"/>
            </a:pPr>
            <a:r>
              <a:rPr lang="en" sz="1500">
                <a:solidFill>
                  <a:schemeClr val="dk1"/>
                </a:solidFill>
              </a:rPr>
              <a:t>Set-up/tear-down</a:t>
            </a:r>
            <a:endParaRPr sz="1500">
              <a:solidFill>
                <a:schemeClr val="dk1"/>
              </a:solidFill>
            </a:endParaRPr>
          </a:p>
          <a:p>
            <a:pPr indent="-323850" lvl="1" marL="914400" rtl="0" algn="l">
              <a:spcBef>
                <a:spcPts val="0"/>
              </a:spcBef>
              <a:spcAft>
                <a:spcPts val="0"/>
              </a:spcAft>
              <a:buClr>
                <a:schemeClr val="dk1"/>
              </a:buClr>
              <a:buSzPts val="1500"/>
              <a:buAutoNum type="alphaLcPeriod"/>
            </a:pPr>
            <a:r>
              <a:rPr lang="en" sz="1500">
                <a:solidFill>
                  <a:schemeClr val="dk1"/>
                </a:solidFill>
              </a:rPr>
              <a:t>Inconspicuousness</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323850" lvl="0" marL="457200" rtl="0" algn="l">
              <a:spcBef>
                <a:spcPts val="0"/>
              </a:spcBef>
              <a:spcAft>
                <a:spcPts val="0"/>
              </a:spcAft>
              <a:buClr>
                <a:schemeClr val="dk1"/>
              </a:buClr>
              <a:buSzPts val="1500"/>
              <a:buAutoNum type="arabicPeriod"/>
            </a:pPr>
            <a:r>
              <a:rPr lang="en" sz="1500">
                <a:solidFill>
                  <a:schemeClr val="dk1"/>
                </a:solidFill>
              </a:rPr>
              <a:t>Devise a series of exercises to test the above questions.</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Health and Safety</a:t>
            </a:r>
            <a:endParaRPr/>
          </a:p>
        </p:txBody>
      </p:sp>
      <p:sp>
        <p:nvSpPr>
          <p:cNvPr id="115" name="Google Shape;115;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500">
                <a:solidFill>
                  <a:schemeClr val="dk1"/>
                </a:solidFill>
              </a:rPr>
              <a:t>Safety:</a:t>
            </a:r>
            <a:endParaRPr b="1" sz="1500">
              <a:solidFill>
                <a:schemeClr val="dk1"/>
              </a:solidFill>
            </a:endParaRPr>
          </a:p>
          <a:p>
            <a:pPr indent="-317500" lvl="0" marL="457200" rtl="0" algn="l">
              <a:spcBef>
                <a:spcPts val="0"/>
              </a:spcBef>
              <a:spcAft>
                <a:spcPts val="0"/>
              </a:spcAft>
              <a:buClr>
                <a:schemeClr val="dk1"/>
              </a:buClr>
              <a:buSzPts val="1400"/>
              <a:buChar char="●"/>
            </a:pPr>
            <a:r>
              <a:rPr lang="en" sz="1500">
                <a:solidFill>
                  <a:schemeClr val="dk1"/>
                </a:solidFill>
              </a:rPr>
              <a:t>Health and Safety Warning, like Space Pirate Trainer. </a:t>
            </a:r>
            <a:endParaRPr sz="1500">
              <a:solidFill>
                <a:schemeClr val="dk1"/>
              </a:solidFill>
            </a:endParaRPr>
          </a:p>
          <a:p>
            <a:pPr indent="-317500" lvl="1" marL="914400" rtl="0" algn="l">
              <a:spcBef>
                <a:spcPts val="0"/>
              </a:spcBef>
              <a:spcAft>
                <a:spcPts val="0"/>
              </a:spcAft>
              <a:buClr>
                <a:schemeClr val="dk1"/>
              </a:buClr>
              <a:buSzPts val="1400"/>
              <a:buChar char="○"/>
            </a:pPr>
            <a:r>
              <a:rPr lang="en" sz="1500">
                <a:solidFill>
                  <a:schemeClr val="dk1"/>
                </a:solidFill>
              </a:rPr>
              <a:t>“...treat this like exercise… rest between levels…”</a:t>
            </a:r>
            <a:endParaRPr sz="1500">
              <a:solidFill>
                <a:schemeClr val="dk1"/>
              </a:solidFill>
            </a:endParaRPr>
          </a:p>
          <a:p>
            <a:pPr indent="-317500" lvl="0" marL="457200" rtl="0" algn="l">
              <a:spcBef>
                <a:spcPts val="0"/>
              </a:spcBef>
              <a:spcAft>
                <a:spcPts val="0"/>
              </a:spcAft>
              <a:buClr>
                <a:schemeClr val="dk1"/>
              </a:buClr>
              <a:buSzPts val="1400"/>
              <a:buChar char="●"/>
            </a:pPr>
            <a:r>
              <a:rPr lang="en" sz="1500">
                <a:solidFill>
                  <a:schemeClr val="dk1"/>
                </a:solidFill>
              </a:rPr>
              <a:t>The ground must be clear of tripping hazards</a:t>
            </a:r>
            <a:endParaRPr sz="1500">
              <a:solidFill>
                <a:schemeClr val="dk1"/>
              </a:solidFill>
            </a:endParaRPr>
          </a:p>
          <a:p>
            <a:pPr indent="-317500" lvl="0" marL="457200" rtl="0" algn="l">
              <a:spcBef>
                <a:spcPts val="0"/>
              </a:spcBef>
              <a:spcAft>
                <a:spcPts val="0"/>
              </a:spcAft>
              <a:buClr>
                <a:schemeClr val="dk1"/>
              </a:buClr>
              <a:buSzPts val="1400"/>
              <a:buChar char="●"/>
            </a:pPr>
            <a:r>
              <a:rPr lang="en" sz="1500">
                <a:solidFill>
                  <a:schemeClr val="dk1"/>
                </a:solidFill>
              </a:rPr>
              <a:t>NO THROWING OBJECTS!!</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rPr b="1" lang="en" sz="1500">
                <a:solidFill>
                  <a:schemeClr val="dk1"/>
                </a:solidFill>
              </a:rPr>
              <a:t>Art/Visual:</a:t>
            </a:r>
            <a:endParaRPr b="1" sz="1500">
              <a:solidFill>
                <a:schemeClr val="dk1"/>
              </a:solidFill>
            </a:endParaRPr>
          </a:p>
          <a:p>
            <a:pPr indent="-317500" lvl="0" marL="457200" rtl="0" algn="l">
              <a:spcBef>
                <a:spcPts val="0"/>
              </a:spcBef>
              <a:spcAft>
                <a:spcPts val="0"/>
              </a:spcAft>
              <a:buClr>
                <a:schemeClr val="dk1"/>
              </a:buClr>
              <a:buSzPts val="1400"/>
              <a:buChar char="●"/>
            </a:pPr>
            <a:r>
              <a:rPr lang="en" sz="1500">
                <a:solidFill>
                  <a:schemeClr val="dk1"/>
                </a:solidFill>
              </a:rPr>
              <a:t>Mapping of object must be 1:1</a:t>
            </a:r>
            <a:endParaRPr sz="1500">
              <a:solidFill>
                <a:schemeClr val="dk1"/>
              </a:solidFill>
            </a:endParaRPr>
          </a:p>
          <a:p>
            <a:pPr indent="-317500" lvl="0" marL="457200" rtl="0" algn="l">
              <a:spcBef>
                <a:spcPts val="0"/>
              </a:spcBef>
              <a:spcAft>
                <a:spcPts val="0"/>
              </a:spcAft>
              <a:buClr>
                <a:schemeClr val="dk1"/>
              </a:buClr>
              <a:buSzPts val="1400"/>
              <a:buChar char="●"/>
            </a:pPr>
            <a:r>
              <a:rPr lang="en" sz="1500">
                <a:solidFill>
                  <a:schemeClr val="dk1"/>
                </a:solidFill>
              </a:rPr>
              <a:t>Unobtrusive - Does not obscure the shape of the object</a:t>
            </a:r>
            <a:endParaRPr sz="1500">
              <a:solidFill>
                <a:schemeClr val="dk1"/>
              </a:solidFill>
            </a:endParaRPr>
          </a:p>
          <a:p>
            <a:pPr indent="-317500" lvl="0" marL="457200" rtl="0" algn="l">
              <a:spcBef>
                <a:spcPts val="0"/>
              </a:spcBef>
              <a:spcAft>
                <a:spcPts val="0"/>
              </a:spcAft>
              <a:buClr>
                <a:schemeClr val="dk1"/>
              </a:buClr>
              <a:buSzPts val="1400"/>
              <a:buChar char="●"/>
            </a:pPr>
            <a:r>
              <a:rPr lang="en" sz="1500">
                <a:solidFill>
                  <a:schemeClr val="dk1"/>
                </a:solidFill>
              </a:rPr>
              <a:t>Potential for particle effect over the object</a:t>
            </a:r>
            <a:endParaRPr sz="15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4"/>
          <p:cNvSpPr txBox="1"/>
          <p:nvPr>
            <p:ph type="title"/>
          </p:nvPr>
        </p:nvSpPr>
        <p:spPr>
          <a:xfrm>
            <a:off x="311700" y="418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Object functions</a:t>
            </a:r>
            <a:endParaRPr/>
          </a:p>
        </p:txBody>
      </p:sp>
      <p:sp>
        <p:nvSpPr>
          <p:cNvPr id="121" name="Google Shape;121;p24"/>
          <p:cNvSpPr txBox="1"/>
          <p:nvPr>
            <p:ph idx="1" type="body"/>
          </p:nvPr>
        </p:nvSpPr>
        <p:spPr>
          <a:xfrm>
            <a:off x="311700" y="1125650"/>
            <a:ext cx="8520600" cy="3416400"/>
          </a:xfrm>
          <a:prstGeom prst="rect">
            <a:avLst/>
          </a:prstGeom>
        </p:spPr>
        <p:txBody>
          <a:bodyPr anchorCtr="0" anchor="t" bIns="91425" lIns="91425" spcFirstLastPara="1" rIns="91425" wrap="square" tIns="91425">
            <a:normAutofit/>
          </a:bodyPr>
          <a:lstStyle/>
          <a:p>
            <a:pPr indent="-323850" lvl="0" marL="457200" rtl="0" algn="l">
              <a:spcBef>
                <a:spcPts val="0"/>
              </a:spcBef>
              <a:spcAft>
                <a:spcPts val="0"/>
              </a:spcAft>
              <a:buClr>
                <a:schemeClr val="dk1"/>
              </a:buClr>
              <a:buSzPts val="1500"/>
              <a:buChar char="●"/>
            </a:pPr>
            <a:r>
              <a:rPr lang="en" sz="1500">
                <a:solidFill>
                  <a:schemeClr val="dk1"/>
                </a:solidFill>
              </a:rPr>
              <a:t>Object/player proximity</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Distance traveled by object</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Object traveling in a pattern (arc, circle, glyph)</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Object in possession of player</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Object transformation based on position/occlusion</a:t>
            </a:r>
            <a:endParaRPr sz="2200">
              <a:solidFill>
                <a:schemeClr val="dk1"/>
              </a:solidFill>
            </a:endParaRPr>
          </a:p>
        </p:txBody>
      </p:sp>
      <p:pic>
        <p:nvPicPr>
          <p:cNvPr id="122" name="Google Shape;122;p24"/>
          <p:cNvPicPr preferRelativeResize="0"/>
          <p:nvPr/>
        </p:nvPicPr>
        <p:blipFill>
          <a:blip r:embed="rId3">
            <a:alphaModFix/>
          </a:blip>
          <a:stretch>
            <a:fillRect/>
          </a:stretch>
        </p:blipFill>
        <p:spPr>
          <a:xfrm>
            <a:off x="188901" y="2803225"/>
            <a:ext cx="2367099" cy="1263142"/>
          </a:xfrm>
          <a:prstGeom prst="rect">
            <a:avLst/>
          </a:prstGeom>
          <a:noFill/>
          <a:ln>
            <a:noFill/>
          </a:ln>
        </p:spPr>
      </p:pic>
      <p:pic>
        <p:nvPicPr>
          <p:cNvPr id="123" name="Google Shape;123;p24"/>
          <p:cNvPicPr preferRelativeResize="0"/>
          <p:nvPr/>
        </p:nvPicPr>
        <p:blipFill>
          <a:blip r:embed="rId4">
            <a:alphaModFix/>
          </a:blip>
          <a:stretch>
            <a:fillRect/>
          </a:stretch>
        </p:blipFill>
        <p:spPr>
          <a:xfrm>
            <a:off x="1625700" y="4248251"/>
            <a:ext cx="2154613" cy="572700"/>
          </a:xfrm>
          <a:prstGeom prst="rect">
            <a:avLst/>
          </a:prstGeom>
          <a:noFill/>
          <a:ln>
            <a:noFill/>
          </a:ln>
        </p:spPr>
      </p:pic>
      <p:pic>
        <p:nvPicPr>
          <p:cNvPr id="124" name="Google Shape;124;p24"/>
          <p:cNvPicPr preferRelativeResize="0"/>
          <p:nvPr/>
        </p:nvPicPr>
        <p:blipFill>
          <a:blip r:embed="rId5">
            <a:alphaModFix/>
          </a:blip>
          <a:stretch>
            <a:fillRect/>
          </a:stretch>
        </p:blipFill>
        <p:spPr>
          <a:xfrm>
            <a:off x="2662450" y="2873974"/>
            <a:ext cx="1982475" cy="1121650"/>
          </a:xfrm>
          <a:prstGeom prst="rect">
            <a:avLst/>
          </a:prstGeom>
          <a:noFill/>
          <a:ln>
            <a:noFill/>
          </a:ln>
        </p:spPr>
      </p:pic>
      <p:pic>
        <p:nvPicPr>
          <p:cNvPr id="125" name="Google Shape;125;p24"/>
          <p:cNvPicPr preferRelativeResize="0"/>
          <p:nvPr/>
        </p:nvPicPr>
        <p:blipFill>
          <a:blip r:embed="rId6">
            <a:alphaModFix/>
          </a:blip>
          <a:stretch>
            <a:fillRect/>
          </a:stretch>
        </p:blipFill>
        <p:spPr>
          <a:xfrm>
            <a:off x="6536950" y="484275"/>
            <a:ext cx="1424968" cy="849500"/>
          </a:xfrm>
          <a:prstGeom prst="rect">
            <a:avLst/>
          </a:prstGeom>
          <a:noFill/>
          <a:ln>
            <a:noFill/>
          </a:ln>
        </p:spPr>
      </p:pic>
      <p:pic>
        <p:nvPicPr>
          <p:cNvPr id="126" name="Google Shape;126;p24"/>
          <p:cNvPicPr preferRelativeResize="0"/>
          <p:nvPr/>
        </p:nvPicPr>
        <p:blipFill>
          <a:blip r:embed="rId7">
            <a:alphaModFix/>
          </a:blip>
          <a:stretch>
            <a:fillRect/>
          </a:stretch>
        </p:blipFill>
        <p:spPr>
          <a:xfrm>
            <a:off x="6059500" y="1362450"/>
            <a:ext cx="2547470" cy="1181100"/>
          </a:xfrm>
          <a:prstGeom prst="rect">
            <a:avLst/>
          </a:prstGeom>
          <a:noFill/>
          <a:ln>
            <a:noFill/>
          </a:ln>
        </p:spPr>
      </p:pic>
      <p:pic>
        <p:nvPicPr>
          <p:cNvPr id="127" name="Google Shape;127;p24"/>
          <p:cNvPicPr preferRelativeResize="0"/>
          <p:nvPr/>
        </p:nvPicPr>
        <p:blipFill>
          <a:blip r:embed="rId8">
            <a:alphaModFix/>
          </a:blip>
          <a:stretch>
            <a:fillRect/>
          </a:stretch>
        </p:blipFill>
        <p:spPr>
          <a:xfrm>
            <a:off x="6196496" y="3352675"/>
            <a:ext cx="1864125" cy="10671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5"/>
          <p:cNvSpPr txBox="1"/>
          <p:nvPr>
            <p:ph type="title"/>
          </p:nvPr>
        </p:nvSpPr>
        <p:spPr>
          <a:xfrm>
            <a:off x="311700" y="418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Objects as alt-controllers</a:t>
            </a:r>
            <a:endParaRPr/>
          </a:p>
        </p:txBody>
      </p:sp>
      <p:sp>
        <p:nvSpPr>
          <p:cNvPr id="133" name="Google Shape;133;p25"/>
          <p:cNvSpPr txBox="1"/>
          <p:nvPr>
            <p:ph idx="1" type="body"/>
          </p:nvPr>
        </p:nvSpPr>
        <p:spPr>
          <a:xfrm>
            <a:off x="311700" y="1125650"/>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500">
                <a:solidFill>
                  <a:schemeClr val="dk1"/>
                </a:solidFill>
              </a:rPr>
              <a:t>Objects that could be gamified and shared, working as an alternative controller (alt-controller). The method of tracking would </a:t>
            </a:r>
            <a:r>
              <a:rPr lang="en" sz="1500">
                <a:solidFill>
                  <a:schemeClr val="dk1"/>
                </a:solidFill>
              </a:rPr>
              <a:t>affect</a:t>
            </a:r>
            <a:r>
              <a:rPr lang="en" sz="1500">
                <a:solidFill>
                  <a:schemeClr val="dk1"/>
                </a:solidFill>
              </a:rPr>
              <a:t> the complexity of the object.</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Staff</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Tool</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Dumbbell</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Bowl/Plate</a:t>
            </a:r>
            <a:endParaRPr sz="1500">
              <a:solidFill>
                <a:schemeClr val="dk1"/>
              </a:solidFill>
            </a:endParaRPr>
          </a:p>
        </p:txBody>
      </p:sp>
      <p:pic>
        <p:nvPicPr>
          <p:cNvPr id="134" name="Google Shape;134;p25"/>
          <p:cNvPicPr preferRelativeResize="0"/>
          <p:nvPr/>
        </p:nvPicPr>
        <p:blipFill>
          <a:blip r:embed="rId3">
            <a:alphaModFix/>
          </a:blip>
          <a:stretch>
            <a:fillRect/>
          </a:stretch>
        </p:blipFill>
        <p:spPr>
          <a:xfrm>
            <a:off x="3642275" y="1975875"/>
            <a:ext cx="3794675" cy="25661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